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656" r:id="rId3"/>
    <p:sldId id="658" r:id="rId4"/>
    <p:sldId id="666" r:id="rId5"/>
    <p:sldId id="667" r:id="rId6"/>
    <p:sldId id="668" r:id="rId7"/>
    <p:sldId id="669" r:id="rId8"/>
    <p:sldId id="670" r:id="rId9"/>
    <p:sldId id="671" r:id="rId10"/>
    <p:sldId id="665" r:id="rId11"/>
    <p:sldId id="659" r:id="rId12"/>
    <p:sldId id="660" r:id="rId13"/>
    <p:sldId id="661" r:id="rId14"/>
    <p:sldId id="662" r:id="rId15"/>
    <p:sldId id="663" r:id="rId16"/>
    <p:sldId id="664" r:id="rId1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E4A0FFBA-D0E9-4B6F-8231-A6501FBD2121}">
          <p14:sldIdLst>
            <p14:sldId id="256"/>
            <p14:sldId id="656"/>
            <p14:sldId id="658"/>
            <p14:sldId id="666"/>
            <p14:sldId id="667"/>
            <p14:sldId id="668"/>
            <p14:sldId id="669"/>
            <p14:sldId id="670"/>
            <p14:sldId id="671"/>
            <p14:sldId id="665"/>
            <p14:sldId id="659"/>
            <p14:sldId id="660"/>
            <p14:sldId id="661"/>
            <p14:sldId id="662"/>
            <p14:sldId id="663"/>
            <p14:sldId id="6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1" autoAdjust="0"/>
    <p:restoredTop sz="88925" autoAdjust="0"/>
  </p:normalViewPr>
  <p:slideViewPr>
    <p:cSldViewPr>
      <p:cViewPr varScale="1">
        <p:scale>
          <a:sx n="97" d="100"/>
          <a:sy n="97" d="100"/>
        </p:scale>
        <p:origin x="1362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21" Type="http://schemas.openxmlformats.org/officeDocument/2006/relationships/image" Target="../media/image23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21" Type="http://schemas.openxmlformats.org/officeDocument/2006/relationships/image" Target="../media/image23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1C183-5DB3-4921-8513-03DB1F0D5006}" type="datetimeFigureOut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A6498-2212-400F-A65D-3E24B118BF9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844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A6498-2212-400F-A65D-3E24B118BF9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8299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79047-76FF-4C0B-AF45-557A22395893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C4EA1-276C-4E40-88F6-F551B1F9EFF3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D4A82-F1D3-4104-AC0C-CEA8C45A1C21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E01A4-E61D-4EFD-92EF-32D13A2E0F22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7B34C-9C00-4957-A725-212859755A2F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CC501-EC97-446B-AB9E-D07A1AB0146F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89FF-2BCA-4C17-B66C-6F9E9A392A8D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65D9C-C80C-4E01-B63E-CE67B01E3127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3BB4C-05D6-41A3-870C-EC1A2C0A4E06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1193-1E9C-4B80-82B0-CB2974D1C000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D019E-F56A-4708-835B-6060D06E82DD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26" Type="http://schemas.openxmlformats.org/officeDocument/2006/relationships/image" Target="../media/image14.wmf"/><Relationship Id="rId39" Type="http://schemas.openxmlformats.org/officeDocument/2006/relationships/oleObject" Target="../embeddings/oleObject19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8.wmf"/><Relationship Id="rId42" Type="http://schemas.openxmlformats.org/officeDocument/2006/relationships/image" Target="../media/image22.w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20" Type="http://schemas.openxmlformats.org/officeDocument/2006/relationships/image" Target="../media/image11.w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3.wmf"/><Relationship Id="rId32" Type="http://schemas.openxmlformats.org/officeDocument/2006/relationships/image" Target="../media/image17.w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5.wmf"/><Relationship Id="rId36" Type="http://schemas.openxmlformats.org/officeDocument/2006/relationships/image" Target="../media/image19.wmf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3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Relationship Id="rId22" Type="http://schemas.openxmlformats.org/officeDocument/2006/relationships/image" Target="../media/image12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6.w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26" Type="http://schemas.openxmlformats.org/officeDocument/2006/relationships/image" Target="../media/image14.wmf"/><Relationship Id="rId39" Type="http://schemas.openxmlformats.org/officeDocument/2006/relationships/oleObject" Target="../embeddings/oleObject19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8.wmf"/><Relationship Id="rId42" Type="http://schemas.openxmlformats.org/officeDocument/2006/relationships/image" Target="../media/image22.w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20" Type="http://schemas.openxmlformats.org/officeDocument/2006/relationships/image" Target="../media/image11.w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3.wmf"/><Relationship Id="rId32" Type="http://schemas.openxmlformats.org/officeDocument/2006/relationships/image" Target="../media/image17.w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5.wmf"/><Relationship Id="rId36" Type="http://schemas.openxmlformats.org/officeDocument/2006/relationships/image" Target="../media/image19.wmf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3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Relationship Id="rId22" Type="http://schemas.openxmlformats.org/officeDocument/2006/relationships/image" Target="../media/image12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6.w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91544" y="836713"/>
            <a:ext cx="8352928" cy="1470025"/>
          </a:xfrm>
        </p:spPr>
        <p:txBody>
          <a:bodyPr>
            <a:normAutofit/>
          </a:bodyPr>
          <a:lstStyle/>
          <a:p>
            <a:r>
              <a:rPr lang="en-US" altLang="zh-TW" sz="4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AI Introduction</a:t>
            </a:r>
            <a:endParaRPr lang="zh-TW" altLang="en-US" sz="4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63552" y="2276872"/>
            <a:ext cx="8496944" cy="3600400"/>
          </a:xfrm>
        </p:spPr>
        <p:txBody>
          <a:bodyPr>
            <a:noAutofit/>
          </a:bodyPr>
          <a:lstStyle/>
          <a:p>
            <a:pPr algn="l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 ANI vs AGI</a:t>
            </a:r>
          </a:p>
          <a:p>
            <a:pPr algn="l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 Terminology</a:t>
            </a:r>
          </a:p>
          <a:p>
            <a:pPr algn="l"/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4. What AI can and cannot do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54995-AAFB-4067-968E-5BDA4D7D0F38}" type="datetime1">
              <a:rPr lang="zh-TW" altLang="en-US" smtClean="0"/>
              <a:t>2020/9/14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7927279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28169-38B1-4F20-81BA-97237EDE6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What AI can/cannot do?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BA10AD4-72A8-446F-8416-079E227AA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199" y="1268760"/>
            <a:ext cx="8709943" cy="1143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Any thing you can figure out within one second.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7159ED-949D-4BFE-AB9C-80C29252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1D6549A-C5B3-4CEA-9BCD-05D51A1D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B4FD1E2-2545-4821-973D-9797D237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F7DB36DF-979D-4B85-8B79-8A15C30333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1018714"/>
              </p:ext>
            </p:extLst>
          </p:nvPr>
        </p:nvGraphicFramePr>
        <p:xfrm>
          <a:off x="1631950" y="2157808"/>
          <a:ext cx="15938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4182578B-EB78-438C-9707-5BA3FF6A3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1950" y="2157808"/>
                        <a:ext cx="15938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4ADDD8C7-1668-47C6-9E2F-7CB253231D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333642"/>
              </p:ext>
            </p:extLst>
          </p:nvPr>
        </p:nvGraphicFramePr>
        <p:xfrm>
          <a:off x="5230218" y="2157833"/>
          <a:ext cx="18383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Equation" r:id="rId5" imgW="761760" imgH="203040" progId="Equation.DSMT4">
                  <p:embed/>
                </p:oleObj>
              </mc:Choice>
              <mc:Fallback>
                <p:oleObj name="Equation" r:id="rId5" imgW="76176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CB411E89-B7B8-4617-8EFB-0CECF3F4CF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30218" y="2157833"/>
                        <a:ext cx="18383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ABC37520-F59F-42C6-BF3B-7C7CD63A4A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8796275"/>
              </p:ext>
            </p:extLst>
          </p:nvPr>
        </p:nvGraphicFramePr>
        <p:xfrm>
          <a:off x="8413255" y="2157833"/>
          <a:ext cx="1960563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Equation" r:id="rId7" imgW="812520" imgH="203040" progId="Equation.DSMT4">
                  <p:embed/>
                </p:oleObj>
              </mc:Choice>
              <mc:Fallback>
                <p:oleObj name="Equation" r:id="rId7" imgW="812520" imgH="2030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2A5E7F09-A857-4D8D-ACAE-B29B4F9D01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13255" y="2157833"/>
                        <a:ext cx="1960563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EA8C05DB-8565-48E6-9D89-24A04BD22D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859642"/>
              </p:ext>
            </p:extLst>
          </p:nvPr>
        </p:nvGraphicFramePr>
        <p:xfrm>
          <a:off x="1919536" y="2814115"/>
          <a:ext cx="9810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9" imgW="406080" imgH="177480" progId="Equation.DSMT4">
                  <p:embed/>
                </p:oleObj>
              </mc:Choice>
              <mc:Fallback>
                <p:oleObj name="Equation" r:id="rId9" imgW="406080" imgH="17748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E6CD4E17-E29A-4CEC-A5B1-B777E6A4D4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19536" y="2814115"/>
                        <a:ext cx="9810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F5B894FF-F48B-4A6C-B4A4-980C00EA2F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179609"/>
              </p:ext>
            </p:extLst>
          </p:nvPr>
        </p:nvGraphicFramePr>
        <p:xfrm>
          <a:off x="8363868" y="2819423"/>
          <a:ext cx="232727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Equation" r:id="rId11" imgW="965160" imgH="203040" progId="Equation.DSMT4">
                  <p:embed/>
                </p:oleObj>
              </mc:Choice>
              <mc:Fallback>
                <p:oleObj name="Equation" r:id="rId11" imgW="965160" imgH="2030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BEC691B-1510-45A8-AD58-3E02736EA4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63868" y="2819423"/>
                        <a:ext cx="2327275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5665565E-2E4A-43A6-B7AF-30A21CAA18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571684"/>
              </p:ext>
            </p:extLst>
          </p:nvPr>
        </p:nvGraphicFramePr>
        <p:xfrm>
          <a:off x="5194176" y="2814115"/>
          <a:ext cx="19304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13" imgW="799920" imgH="203040" progId="Equation.DSMT4">
                  <p:embed/>
                </p:oleObj>
              </mc:Choice>
              <mc:Fallback>
                <p:oleObj name="Equation" r:id="rId13" imgW="79992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F539429A-FF88-421F-8DDA-E34873B442A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94176" y="2814115"/>
                        <a:ext cx="193040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B3ADBF9A-2D4A-4B15-85B9-8B2664D90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195888"/>
              </p:ext>
            </p:extLst>
          </p:nvPr>
        </p:nvGraphicFramePr>
        <p:xfrm>
          <a:off x="1919535" y="3387823"/>
          <a:ext cx="9810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15" imgW="406080" imgH="177480" progId="Equation.DSMT4">
                  <p:embed/>
                </p:oleObj>
              </mc:Choice>
              <mc:Fallback>
                <p:oleObj name="Equation" r:id="rId15" imgW="406080" imgH="17748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567A5872-E80F-46F8-8A01-0B09B40C4A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919535" y="3387823"/>
                        <a:ext cx="9810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047A9506-B420-484A-BB9D-8DA50FCF19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918519"/>
              </p:ext>
            </p:extLst>
          </p:nvPr>
        </p:nvGraphicFramePr>
        <p:xfrm>
          <a:off x="1902793" y="4035462"/>
          <a:ext cx="13176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Equation" r:id="rId17" imgW="545760" imgH="203040" progId="Equation.DSMT4">
                  <p:embed/>
                </p:oleObj>
              </mc:Choice>
              <mc:Fallback>
                <p:oleObj name="Equation" r:id="rId17" imgW="545760" imgH="20304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2B676CA9-AD41-44C6-91BF-A708987557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02793" y="4035462"/>
                        <a:ext cx="1317625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5F36E863-8D41-4E7D-B8D9-6449B7D90A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406118"/>
              </p:ext>
            </p:extLst>
          </p:nvPr>
        </p:nvGraphicFramePr>
        <p:xfrm>
          <a:off x="1703512" y="4678113"/>
          <a:ext cx="20542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Equation" r:id="rId19" imgW="850680" imgH="203040" progId="Equation.DSMT4">
                  <p:embed/>
                </p:oleObj>
              </mc:Choice>
              <mc:Fallback>
                <p:oleObj name="Equation" r:id="rId19" imgW="850680" imgH="20304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F0546D9-186E-4F27-8993-87B8A019E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703512" y="4678113"/>
                        <a:ext cx="20542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FD9C2D19-9351-448D-B384-437BA5E8A2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678556"/>
              </p:ext>
            </p:extLst>
          </p:nvPr>
        </p:nvGraphicFramePr>
        <p:xfrm>
          <a:off x="1359596" y="5326185"/>
          <a:ext cx="28511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Equation" r:id="rId21" imgW="1180800" imgH="203040" progId="Equation.DSMT4">
                  <p:embed/>
                </p:oleObj>
              </mc:Choice>
              <mc:Fallback>
                <p:oleObj name="Equation" r:id="rId21" imgW="1180800" imgH="20304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4F6D8BD7-A8BE-4269-9F82-7D48E382E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359596" y="5326185"/>
                        <a:ext cx="2851150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6E440561-598B-4959-B95B-7ED4FDDB9E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524497"/>
              </p:ext>
            </p:extLst>
          </p:nvPr>
        </p:nvGraphicFramePr>
        <p:xfrm>
          <a:off x="1487488" y="5901430"/>
          <a:ext cx="25146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23" imgW="1041120" imgH="203040" progId="Equation.DSMT4">
                  <p:embed/>
                </p:oleObj>
              </mc:Choice>
              <mc:Fallback>
                <p:oleObj name="Equation" r:id="rId23" imgW="1041120" imgH="20304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7506BC2D-A542-4091-A659-C8F55327C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487488" y="5901430"/>
                        <a:ext cx="251460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F99BB7A6-CEDB-42A6-BCBD-D9201559C9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265461"/>
              </p:ext>
            </p:extLst>
          </p:nvPr>
        </p:nvGraphicFramePr>
        <p:xfrm>
          <a:off x="4917951" y="3433094"/>
          <a:ext cx="24828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quation" r:id="rId25" imgW="1028520" imgH="203040" progId="Equation.DSMT4">
                  <p:embed/>
                </p:oleObj>
              </mc:Choice>
              <mc:Fallback>
                <p:oleObj name="Equation" r:id="rId25" imgW="1028520" imgH="20304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C141F2A5-EB1E-4B38-AF3C-338D94ECAE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917951" y="3433094"/>
                        <a:ext cx="24828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9F148A9D-5F24-49D7-8C72-145BAB4D78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328354"/>
              </p:ext>
            </p:extLst>
          </p:nvPr>
        </p:nvGraphicFramePr>
        <p:xfrm>
          <a:off x="8235281" y="3467496"/>
          <a:ext cx="30035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Equation" r:id="rId27" imgW="1244520" imgH="203040" progId="Equation.DSMT4">
                  <p:embed/>
                </p:oleObj>
              </mc:Choice>
              <mc:Fallback>
                <p:oleObj name="Equation" r:id="rId27" imgW="1244520" imgH="20304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AE9A9ED2-0894-4DEE-AFCA-8EC386ECAC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235281" y="3467496"/>
                        <a:ext cx="30035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0E6FD73E-3E59-4A1D-A536-B35EA9B49D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902867"/>
              </p:ext>
            </p:extLst>
          </p:nvPr>
        </p:nvGraphicFramePr>
        <p:xfrm>
          <a:off x="8174980" y="4030041"/>
          <a:ext cx="3249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Equation" r:id="rId29" imgW="1346040" imgH="177480" progId="Equation.DSMT4">
                  <p:embed/>
                </p:oleObj>
              </mc:Choice>
              <mc:Fallback>
                <p:oleObj name="Equation" r:id="rId29" imgW="1346040" imgH="17748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9ABA6B44-CFF7-4923-8E67-A403935ACD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174980" y="4030041"/>
                        <a:ext cx="3249612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AA6CE0A0-BEAA-448F-85EF-3658239B46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8833092"/>
              </p:ext>
            </p:extLst>
          </p:nvPr>
        </p:nvGraphicFramePr>
        <p:xfrm>
          <a:off x="5388012" y="4033464"/>
          <a:ext cx="13493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Equation" r:id="rId31" imgW="558720" imgH="177480" progId="Equation.DSMT4">
                  <p:embed/>
                </p:oleObj>
              </mc:Choice>
              <mc:Fallback>
                <p:oleObj name="Equation" r:id="rId31" imgW="558720" imgH="1774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B5F827DB-9784-4D2E-B13C-2F82FA5C4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388012" y="4033464"/>
                        <a:ext cx="13493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05B14F5-11B7-47B3-8538-D8FF47F353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721712"/>
              </p:ext>
            </p:extLst>
          </p:nvPr>
        </p:nvGraphicFramePr>
        <p:xfrm>
          <a:off x="5194176" y="4686323"/>
          <a:ext cx="18097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Equation" r:id="rId33" imgW="749160" imgH="203040" progId="Equation.DSMT4">
                  <p:embed/>
                </p:oleObj>
              </mc:Choice>
              <mc:Fallback>
                <p:oleObj name="Equation" r:id="rId33" imgW="749160" imgH="20304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E9D88253-EBB0-454D-8D29-B2F6483D8F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194176" y="4686323"/>
                        <a:ext cx="18097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0BC0484B-7C62-466D-9B74-A785B414D9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984000"/>
              </p:ext>
            </p:extLst>
          </p:nvPr>
        </p:nvGraphicFramePr>
        <p:xfrm>
          <a:off x="8269487" y="4691632"/>
          <a:ext cx="29432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Equation" r:id="rId35" imgW="1218960" imgH="203040" progId="Equation.DSMT4">
                  <p:embed/>
                </p:oleObj>
              </mc:Choice>
              <mc:Fallback>
                <p:oleObj name="Equation" r:id="rId35" imgW="1218960" imgH="20304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8D2F21B1-518B-477F-B16E-80593DC256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8269487" y="4691632"/>
                        <a:ext cx="29432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3C2ABAC9-3CCE-436A-90C0-90731AEF8F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780565"/>
              </p:ext>
            </p:extLst>
          </p:nvPr>
        </p:nvGraphicFramePr>
        <p:xfrm>
          <a:off x="4606454" y="5341291"/>
          <a:ext cx="343376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Equation" r:id="rId37" imgW="1422360" imgH="203040" progId="Equation.DSMT4">
                  <p:embed/>
                </p:oleObj>
              </mc:Choice>
              <mc:Fallback>
                <p:oleObj name="Equation" r:id="rId37" imgW="1422360" imgH="20304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2D8ED092-F669-4C8D-88D4-F55055689F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4606454" y="5341291"/>
                        <a:ext cx="3433762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2861DAA6-6ACA-488A-AF97-A779F38E41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7767216"/>
              </p:ext>
            </p:extLst>
          </p:nvPr>
        </p:nvGraphicFramePr>
        <p:xfrm>
          <a:off x="8413255" y="5341291"/>
          <a:ext cx="25749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Equation" r:id="rId39" imgW="1066680" imgH="203040" progId="Equation.DSMT4">
                  <p:embed/>
                </p:oleObj>
              </mc:Choice>
              <mc:Fallback>
                <p:oleObj name="Equation" r:id="rId39" imgW="1066680" imgH="20304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D8ADF109-B3B0-4F89-90B7-760FFA4921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8413255" y="5341291"/>
                        <a:ext cx="2574925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D6DFB737-BB1B-4774-859C-92D0A3924B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847555"/>
              </p:ext>
            </p:extLst>
          </p:nvPr>
        </p:nvGraphicFramePr>
        <p:xfrm>
          <a:off x="5202275" y="5939552"/>
          <a:ext cx="2024063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Equation" r:id="rId41" imgW="838080" imgH="203040" progId="Equation.DSMT4">
                  <p:embed/>
                </p:oleObj>
              </mc:Choice>
              <mc:Fallback>
                <p:oleObj name="Equation" r:id="rId41" imgW="838080" imgH="20304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1B7AA115-9B8D-4314-960F-7556F6B732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5202275" y="5939552"/>
                        <a:ext cx="2024063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C4B198A6-802E-400D-9ECC-3BC3C8334A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976399"/>
              </p:ext>
            </p:extLst>
          </p:nvPr>
        </p:nvGraphicFramePr>
        <p:xfrm>
          <a:off x="8269487" y="5922728"/>
          <a:ext cx="27590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2" name="Equation" r:id="rId43" imgW="1143000" imgH="203040" progId="Equation.DSMT4">
                  <p:embed/>
                </p:oleObj>
              </mc:Choice>
              <mc:Fallback>
                <p:oleObj name="Equation" r:id="rId43" imgW="114300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69CB28C2-4735-43B5-B728-C239A8E003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8269487" y="5922728"/>
                        <a:ext cx="275907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FF680D10-D3D8-4E2B-B8FB-F682F1CC1448}"/>
              </a:ext>
            </a:extLst>
          </p:cNvPr>
          <p:cNvCxnSpPr/>
          <p:nvPr/>
        </p:nvCxnSpPr>
        <p:spPr>
          <a:xfrm>
            <a:off x="4511824" y="2013817"/>
            <a:ext cx="0" cy="47275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DFFEDE2A-3266-49F2-AD3A-10058F0FA444}"/>
              </a:ext>
            </a:extLst>
          </p:cNvPr>
          <p:cNvCxnSpPr/>
          <p:nvPr/>
        </p:nvCxnSpPr>
        <p:spPr>
          <a:xfrm>
            <a:off x="8112224" y="2013817"/>
            <a:ext cx="0" cy="47275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3679B486-8658-4A39-B514-888508857A08}"/>
              </a:ext>
            </a:extLst>
          </p:cNvPr>
          <p:cNvCxnSpPr>
            <a:cxnSpLocks/>
          </p:cNvCxnSpPr>
          <p:nvPr/>
        </p:nvCxnSpPr>
        <p:spPr>
          <a:xfrm flipH="1">
            <a:off x="1466671" y="2733897"/>
            <a:ext cx="956189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49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28169-38B1-4F20-81BA-97237EDE6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What AI can/cannot do?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7159ED-949D-4BFE-AB9C-80C29252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1D6549A-C5B3-4CEA-9BCD-05D51A1D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B4FD1E2-2545-4821-973D-9797D237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11</a:t>
            </a:fld>
            <a:endParaRPr lang="zh-TW" alt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E7B95191-8D25-4BE4-967D-3B65BF9F4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12777"/>
            <a:ext cx="9144000" cy="1064795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843A69F5-27B8-4EE7-9F7E-5A8532C99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2924945"/>
            <a:ext cx="2375222" cy="1341625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E15DC364-7A14-41C3-B1A0-C5712222B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5749" y="5553747"/>
            <a:ext cx="5090291" cy="773620"/>
          </a:xfrm>
          <a:prstGeom prst="rect">
            <a:avLst/>
          </a:prstGeom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9C99888F-3066-4DBD-B90F-EA16979784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6040" y="2924945"/>
            <a:ext cx="5006704" cy="224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59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28169-38B1-4F20-81BA-97237EDE6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What happens if you try?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7159ED-949D-4BFE-AB9C-80C29252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1D6549A-C5B3-4CEA-9BCD-05D51A1D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B4FD1E2-2545-4821-973D-9797D237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6D6B3E5A-7366-4E77-B6FF-E63EB98DB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700808"/>
            <a:ext cx="8928992" cy="130358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C621A1B0-3275-42E2-A7C1-AE60837F1C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3" y="3429000"/>
            <a:ext cx="3672408" cy="379666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0C388FD-AD67-47BC-9781-D1B55848C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6810" y="3398385"/>
            <a:ext cx="4967702" cy="26401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B1DD0FB4-6638-47C0-B3EF-9ED9F5F8D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424" y="4194472"/>
            <a:ext cx="4104456" cy="283956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E6DE53C3-CE51-46DA-9685-1D6272521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0298" y="4136837"/>
            <a:ext cx="4967702" cy="264010"/>
          </a:xfrm>
          <a:prstGeom prst="rect">
            <a:avLst/>
          </a:prstGeom>
        </p:spPr>
      </p:pic>
      <p:pic>
        <p:nvPicPr>
          <p:cNvPr id="15" name="圖片 14">
            <a:extLst>
              <a:ext uri="{FF2B5EF4-FFF2-40B4-BE49-F238E27FC236}">
                <a16:creationId xmlns:a16="http://schemas.microsoft.com/office/drawing/2014/main" id="{E1D1AD37-CE2D-4637-95E9-A004853E4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952" y="4921098"/>
            <a:ext cx="4967702" cy="264010"/>
          </a:xfrm>
          <a:prstGeom prst="rect">
            <a:avLst/>
          </a:prstGeom>
        </p:spPr>
      </p:pic>
      <p:pic>
        <p:nvPicPr>
          <p:cNvPr id="16" name="圖片 15">
            <a:extLst>
              <a:ext uri="{FF2B5EF4-FFF2-40B4-BE49-F238E27FC236}">
                <a16:creationId xmlns:a16="http://schemas.microsoft.com/office/drawing/2014/main" id="{6B994F72-713E-4A26-A9EF-5E3CA9B9BF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788" y="4869160"/>
            <a:ext cx="4094438" cy="367886"/>
          </a:xfrm>
          <a:prstGeom prst="rect">
            <a:avLst/>
          </a:prstGeom>
        </p:spPr>
      </p:pic>
      <p:pic>
        <p:nvPicPr>
          <p:cNvPr id="17" name="圖片 16">
            <a:extLst>
              <a:ext uri="{FF2B5EF4-FFF2-40B4-BE49-F238E27FC236}">
                <a16:creationId xmlns:a16="http://schemas.microsoft.com/office/drawing/2014/main" id="{A74C6752-0935-4EA8-8CC5-4ACC559504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3432" y="5576492"/>
            <a:ext cx="4248472" cy="381807"/>
          </a:xfrm>
          <a:prstGeom prst="rect">
            <a:avLst/>
          </a:prstGeom>
        </p:spPr>
      </p:pic>
      <p:pic>
        <p:nvPicPr>
          <p:cNvPr id="18" name="圖片 17">
            <a:extLst>
              <a:ext uri="{FF2B5EF4-FFF2-40B4-BE49-F238E27FC236}">
                <a16:creationId xmlns:a16="http://schemas.microsoft.com/office/drawing/2014/main" id="{385CBC8E-4CFE-44B6-87C1-62644C6874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8346" y="5650036"/>
            <a:ext cx="4430102" cy="245826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id="{1ADB85EF-E640-4FDB-BD88-D7BB51CA1E41}"/>
              </a:ext>
            </a:extLst>
          </p:cNvPr>
          <p:cNvSpPr/>
          <p:nvPr/>
        </p:nvSpPr>
        <p:spPr>
          <a:xfrm>
            <a:off x="1559496" y="2636912"/>
            <a:ext cx="2088232" cy="517932"/>
          </a:xfrm>
          <a:prstGeom prst="rect">
            <a:avLst/>
          </a:prstGeom>
          <a:solidFill>
            <a:schemeClr val="accent1">
              <a:alpha val="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30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E12634-459E-4BC7-923E-910BEDFDF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What makes an ML problem easier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B749A99-C787-42A2-8A5E-4A67E562C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97968"/>
            <a:ext cx="10972800" cy="114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 Learning a “simple” concept     </a:t>
            </a:r>
          </a:p>
          <a:p>
            <a:pPr marL="0" indent="0">
              <a:buNone/>
            </a:pPr>
            <a:r>
              <a:rPr lang="en-US" altLang="zh-TW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         &lt; 1 sec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7C14944-4072-4D2D-B747-8ED25A4A8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EDEEE7E-85E3-4859-B777-19323E421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4AB59A5-3FC0-4886-AE23-76C8D619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13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C969E565-E214-4060-8B77-F8677E660F41}"/>
              </a:ext>
            </a:extLst>
          </p:cNvPr>
          <p:cNvSpPr txBox="1">
            <a:spLocks/>
          </p:cNvSpPr>
          <p:nvPr/>
        </p:nvSpPr>
        <p:spPr>
          <a:xfrm>
            <a:off x="609600" y="3696917"/>
            <a:ext cx="10972800" cy="12442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TW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2. Lots of data available </a:t>
            </a:r>
          </a:p>
          <a:p>
            <a:pPr marL="0" indent="0">
              <a:buFont typeface="Arial" pitchFamily="34" charset="0"/>
              <a:buNone/>
            </a:pPr>
            <a:r>
              <a:rPr lang="en-US" altLang="zh-TW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sym typeface="Wingdings" panose="05000000000000000000" pitchFamily="2" charset="2"/>
              </a:rPr>
              <a:t>         A-&gt; B, both A and B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51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7318A42-712C-4D44-9204-C268D21C3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More examples on can/cannot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05880A-7B9E-48FA-BB28-405949B81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063" y="1312168"/>
            <a:ext cx="2818656" cy="6046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Self-driving car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9DCA870-AD81-4A95-A240-CFD89C34D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7615A0B-7536-4B3C-8BF3-95A95A04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CDEE9EF-5B88-4BE8-A5CE-19463658C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14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3AB8473-CCFB-40B4-8643-483D17F9A1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724"/>
          <a:stretch/>
        </p:blipFill>
        <p:spPr>
          <a:xfrm>
            <a:off x="407368" y="2419517"/>
            <a:ext cx="4268775" cy="141997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62FE0F4-6F89-4A4F-9161-DBEF89D16401}"/>
              </a:ext>
            </a:extLst>
          </p:cNvPr>
          <p:cNvSpPr/>
          <p:nvPr/>
        </p:nvSpPr>
        <p:spPr>
          <a:xfrm>
            <a:off x="1363774" y="3025551"/>
            <a:ext cx="720080" cy="7200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A5A2834-B0B3-4772-A7CA-28AAE69CEB83}"/>
              </a:ext>
            </a:extLst>
          </p:cNvPr>
          <p:cNvSpPr/>
          <p:nvPr/>
        </p:nvSpPr>
        <p:spPr>
          <a:xfrm>
            <a:off x="4028070" y="2968323"/>
            <a:ext cx="576064" cy="489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/>
          </a:p>
        </p:txBody>
      </p:sp>
      <p:sp>
        <p:nvSpPr>
          <p:cNvPr id="10" name="內容版面配置區 2">
            <a:extLst>
              <a:ext uri="{FF2B5EF4-FFF2-40B4-BE49-F238E27FC236}">
                <a16:creationId xmlns:a16="http://schemas.microsoft.com/office/drawing/2014/main" id="{DFC2DCC9-BA80-4B13-9F29-A70062884043}"/>
              </a:ext>
            </a:extLst>
          </p:cNvPr>
          <p:cNvSpPr txBox="1">
            <a:spLocks/>
          </p:cNvSpPr>
          <p:nvPr/>
        </p:nvSpPr>
        <p:spPr>
          <a:xfrm>
            <a:off x="5801816" y="1916832"/>
            <a:ext cx="2238400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b="1" dirty="0">
                <a:solidFill>
                  <a:srgbClr val="FF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Cannot do</a:t>
            </a:r>
            <a:endParaRPr lang="zh-TW" altLang="en-US" b="1" dirty="0">
              <a:solidFill>
                <a:srgbClr val="FF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內容版面配置區 2">
            <a:extLst>
              <a:ext uri="{FF2B5EF4-FFF2-40B4-BE49-F238E27FC236}">
                <a16:creationId xmlns:a16="http://schemas.microsoft.com/office/drawing/2014/main" id="{14684EFE-DC7F-4400-A9FF-E8836F3F9803}"/>
              </a:ext>
            </a:extLst>
          </p:cNvPr>
          <p:cNvSpPr txBox="1">
            <a:spLocks/>
          </p:cNvSpPr>
          <p:nvPr/>
        </p:nvSpPr>
        <p:spPr>
          <a:xfrm>
            <a:off x="1823863" y="2032248"/>
            <a:ext cx="1463824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b="1" dirty="0">
                <a:solidFill>
                  <a:srgbClr val="FF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Can do</a:t>
            </a:r>
            <a:endParaRPr lang="zh-TW" altLang="en-US" b="1" dirty="0">
              <a:solidFill>
                <a:srgbClr val="FF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2" name="圖片 11">
            <a:extLst>
              <a:ext uri="{FF2B5EF4-FFF2-40B4-BE49-F238E27FC236}">
                <a16:creationId xmlns:a16="http://schemas.microsoft.com/office/drawing/2014/main" id="{DF3CF7C9-29EE-4689-8687-4913ADBAFE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80" y="2419517"/>
            <a:ext cx="1648055" cy="2248214"/>
          </a:xfrm>
          <a:prstGeom prst="rect">
            <a:avLst/>
          </a:prstGeom>
        </p:spPr>
      </p:pic>
      <p:sp>
        <p:nvSpPr>
          <p:cNvPr id="13" name="內容版面配置區 2">
            <a:extLst>
              <a:ext uri="{FF2B5EF4-FFF2-40B4-BE49-F238E27FC236}">
                <a16:creationId xmlns:a16="http://schemas.microsoft.com/office/drawing/2014/main" id="{2E21D23F-EA76-4D3F-A732-5C7F12B74989}"/>
              </a:ext>
            </a:extLst>
          </p:cNvPr>
          <p:cNvSpPr txBox="1">
            <a:spLocks/>
          </p:cNvSpPr>
          <p:nvPr/>
        </p:nvSpPr>
        <p:spPr>
          <a:xfrm>
            <a:off x="5346002" y="4705652"/>
            <a:ext cx="987809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stop</a:t>
            </a:r>
            <a:endParaRPr lang="zh-TW" altLang="en-US" dirty="0"/>
          </a:p>
        </p:txBody>
      </p:sp>
      <p:pic>
        <p:nvPicPr>
          <p:cNvPr id="14" name="圖片 13">
            <a:extLst>
              <a:ext uri="{FF2B5EF4-FFF2-40B4-BE49-F238E27FC236}">
                <a16:creationId xmlns:a16="http://schemas.microsoft.com/office/drawing/2014/main" id="{37663CDA-AD7D-4CF6-B025-FB13CDEA36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4961" y="2472218"/>
            <a:ext cx="2448267" cy="2200582"/>
          </a:xfrm>
          <a:prstGeom prst="rect">
            <a:avLst/>
          </a:prstGeom>
        </p:spPr>
      </p:pic>
      <p:sp>
        <p:nvSpPr>
          <p:cNvPr id="15" name="內容版面配置區 2">
            <a:extLst>
              <a:ext uri="{FF2B5EF4-FFF2-40B4-BE49-F238E27FC236}">
                <a16:creationId xmlns:a16="http://schemas.microsoft.com/office/drawing/2014/main" id="{F8D48C0D-3064-48E6-BEAF-1FA0578A3F5F}"/>
              </a:ext>
            </a:extLst>
          </p:cNvPr>
          <p:cNvSpPr txBox="1">
            <a:spLocks/>
          </p:cNvSpPr>
          <p:nvPr/>
        </p:nvSpPr>
        <p:spPr>
          <a:xfrm>
            <a:off x="7176120" y="4714896"/>
            <a:ext cx="1728192" cy="6046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hitchhiker</a:t>
            </a:r>
            <a:endParaRPr lang="zh-TW" altLang="en-US" dirty="0"/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F6C5547E-25F3-4B5F-A358-1304F2E1F6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8054" y="2495544"/>
            <a:ext cx="2467319" cy="2210108"/>
          </a:xfrm>
          <a:prstGeom prst="rect">
            <a:avLst/>
          </a:prstGeom>
        </p:spPr>
      </p:pic>
      <p:sp>
        <p:nvSpPr>
          <p:cNvPr id="17" name="內容版面配置區 2">
            <a:extLst>
              <a:ext uri="{FF2B5EF4-FFF2-40B4-BE49-F238E27FC236}">
                <a16:creationId xmlns:a16="http://schemas.microsoft.com/office/drawing/2014/main" id="{C8979899-1CE8-4E9D-ADAC-5D2109A8A3EA}"/>
              </a:ext>
            </a:extLst>
          </p:cNvPr>
          <p:cNvSpPr txBox="1">
            <a:spLocks/>
          </p:cNvSpPr>
          <p:nvPr/>
        </p:nvSpPr>
        <p:spPr>
          <a:xfrm>
            <a:off x="9607617" y="4797152"/>
            <a:ext cx="1728192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Bike turn </a:t>
            </a:r>
          </a:p>
          <a:p>
            <a:pPr marL="0" indent="0">
              <a:buNone/>
            </a:pPr>
            <a:r>
              <a:rPr lang="en-US" altLang="zh-TW" dirty="0"/>
              <a:t>left signal</a:t>
            </a:r>
            <a:endParaRPr lang="zh-TW" altLang="en-US" dirty="0"/>
          </a:p>
        </p:txBody>
      </p:sp>
      <p:sp>
        <p:nvSpPr>
          <p:cNvPr id="18" name="內容版面配置區 2">
            <a:extLst>
              <a:ext uri="{FF2B5EF4-FFF2-40B4-BE49-F238E27FC236}">
                <a16:creationId xmlns:a16="http://schemas.microsoft.com/office/drawing/2014/main" id="{FB7101CB-A2BE-4090-95B0-98972C37DE1A}"/>
              </a:ext>
            </a:extLst>
          </p:cNvPr>
          <p:cNvSpPr txBox="1">
            <a:spLocks/>
          </p:cNvSpPr>
          <p:nvPr/>
        </p:nvSpPr>
        <p:spPr>
          <a:xfrm>
            <a:off x="5242054" y="5338994"/>
            <a:ext cx="1421881" cy="4811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1. Data</a:t>
            </a:r>
            <a:endParaRPr lang="zh-TW" altLang="en-US" dirty="0"/>
          </a:p>
        </p:txBody>
      </p:sp>
      <p:sp>
        <p:nvSpPr>
          <p:cNvPr id="19" name="內容版面配置區 2">
            <a:extLst>
              <a:ext uri="{FF2B5EF4-FFF2-40B4-BE49-F238E27FC236}">
                <a16:creationId xmlns:a16="http://schemas.microsoft.com/office/drawing/2014/main" id="{01BCC3A0-26C0-4F66-97CF-16599F32AD2D}"/>
              </a:ext>
            </a:extLst>
          </p:cNvPr>
          <p:cNvSpPr txBox="1">
            <a:spLocks/>
          </p:cNvSpPr>
          <p:nvPr/>
        </p:nvSpPr>
        <p:spPr>
          <a:xfrm>
            <a:off x="5242052" y="5926687"/>
            <a:ext cx="3734268" cy="6882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2. Need high accuracy</a:t>
            </a:r>
            <a:endParaRPr lang="zh-TW" altLang="en-US" dirty="0"/>
          </a:p>
        </p:txBody>
      </p:sp>
      <p:sp>
        <p:nvSpPr>
          <p:cNvPr id="20" name="內容版面配置區 2">
            <a:extLst>
              <a:ext uri="{FF2B5EF4-FFF2-40B4-BE49-F238E27FC236}">
                <a16:creationId xmlns:a16="http://schemas.microsoft.com/office/drawing/2014/main" id="{2F99B76B-545A-4314-9654-15EC385AEC2F}"/>
              </a:ext>
            </a:extLst>
          </p:cNvPr>
          <p:cNvSpPr txBox="1">
            <a:spLocks/>
          </p:cNvSpPr>
          <p:nvPr/>
        </p:nvSpPr>
        <p:spPr>
          <a:xfrm>
            <a:off x="1455450" y="4848669"/>
            <a:ext cx="2336294" cy="107801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/>
              <a:t>A</a:t>
            </a:r>
            <a:r>
              <a:rPr lang="en-US" altLang="zh-TW" dirty="0">
                <a:sym typeface="Wingdings" panose="05000000000000000000" pitchFamily="2" charset="2"/>
              </a:rPr>
              <a:t>B data</a:t>
            </a:r>
          </a:p>
          <a:p>
            <a:pPr marL="0" indent="0">
              <a:buNone/>
            </a:pPr>
            <a:r>
              <a:rPr lang="en-US" altLang="zh-TW" dirty="0">
                <a:sym typeface="Wingdings" panose="05000000000000000000" pitchFamily="2" charset="2"/>
              </a:rPr>
              <a:t>10,000 OK</a:t>
            </a:r>
            <a:endParaRPr lang="zh-TW" altLang="en-US" dirty="0"/>
          </a:p>
        </p:txBody>
      </p:sp>
      <p:sp>
        <p:nvSpPr>
          <p:cNvPr id="21" name="內容版面配置區 2">
            <a:extLst>
              <a:ext uri="{FF2B5EF4-FFF2-40B4-BE49-F238E27FC236}">
                <a16:creationId xmlns:a16="http://schemas.microsoft.com/office/drawing/2014/main" id="{F76B5BF1-3B33-4C3D-A6AC-975FA0CA50B9}"/>
              </a:ext>
            </a:extLst>
          </p:cNvPr>
          <p:cNvSpPr txBox="1">
            <a:spLocks/>
          </p:cNvSpPr>
          <p:nvPr/>
        </p:nvSpPr>
        <p:spPr>
          <a:xfrm>
            <a:off x="6562253" y="5243930"/>
            <a:ext cx="2589305" cy="633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>
                <a:solidFill>
                  <a:srgbClr val="FF0000"/>
                </a:solidFill>
                <a:sym typeface="Wingdings" panose="05000000000000000000" pitchFamily="2" charset="2"/>
              </a:rPr>
              <a:t>10,000 not OK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0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9" grpId="0" animBg="1"/>
      <p:bldP spid="10" grpId="0"/>
      <p:bldP spid="11" grpId="0"/>
      <p:bldP spid="13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7B4352-5108-4B2A-8329-FC34C5CC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161E612-1920-4ED6-B55D-9D9D9AA8D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E4B818-6FFF-41CA-B5B4-8DB1740E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3B44529-7D4A-4375-AF26-8DD1DF155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3E8156E-1715-4B42-A471-E61268A51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C6FFC515-A8FA-440D-A509-ED6CD9EFB2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508"/>
          <a:stretch/>
        </p:blipFill>
        <p:spPr>
          <a:xfrm>
            <a:off x="47328" y="274638"/>
            <a:ext cx="12105394" cy="350024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8A9ABD16-D3C5-45AC-BEF9-349E1CBEEC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03" t="68112" r="52954"/>
          <a:stretch/>
        </p:blipFill>
        <p:spPr>
          <a:xfrm>
            <a:off x="695400" y="4170895"/>
            <a:ext cx="5040560" cy="1955269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3D3DE154-3075-47FC-9FE5-4B6875D1DA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23" t="68112" r="1367"/>
          <a:stretch/>
        </p:blipFill>
        <p:spPr>
          <a:xfrm>
            <a:off x="6167984" y="4009868"/>
            <a:ext cx="5414416" cy="195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77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F927232-0100-4CBA-8306-F57050E09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274638"/>
            <a:ext cx="11809312" cy="1143000"/>
          </a:xfrm>
        </p:spPr>
        <p:txBody>
          <a:bodyPr>
            <a:normAutofit fontScale="90000"/>
          </a:bodyPr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Strengths and weaknesses of machine learning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E187CEC-EA57-4258-9AE7-9509451D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1"/>
            <a:ext cx="10968990" cy="1607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400" b="1" dirty="0">
                <a:solidFill>
                  <a:srgbClr val="FF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ML tends to work well when:</a:t>
            </a:r>
          </a:p>
          <a:p>
            <a:pPr marL="514350" indent="-514350">
              <a:buAutoNum type="arabicPeriod"/>
            </a:pPr>
            <a:r>
              <a:rPr lang="en-US" altLang="zh-TW" sz="2400" b="1" dirty="0">
                <a:solidFill>
                  <a:srgbClr val="FF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Learning a “simple” concept</a:t>
            </a:r>
          </a:p>
          <a:p>
            <a:pPr marL="514350" indent="-514350">
              <a:buAutoNum type="arabicPeriod"/>
            </a:pPr>
            <a:r>
              <a:rPr lang="en-US" altLang="zh-TW" sz="2400" b="1" dirty="0">
                <a:solidFill>
                  <a:srgbClr val="FF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There is lots of data available</a:t>
            </a:r>
          </a:p>
          <a:p>
            <a:pPr marL="0" indent="0">
              <a:buNone/>
            </a:pPr>
            <a:endParaRPr lang="zh-TW" altLang="en-US" sz="2400" b="1" dirty="0">
              <a:solidFill>
                <a:srgbClr val="FF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0073A54-0277-4AE8-8736-D3833C1C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2901DB7-4346-427F-8EC6-C997AB90C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BBF870-914A-4E0F-A039-B38E9F5CA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16</a:t>
            </a:fld>
            <a:endParaRPr lang="zh-TW" altLang="en-US"/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14D6A1A6-E552-43A4-9275-AF48E9D8E151}"/>
              </a:ext>
            </a:extLst>
          </p:cNvPr>
          <p:cNvSpPr txBox="1">
            <a:spLocks/>
          </p:cNvSpPr>
          <p:nvPr/>
        </p:nvSpPr>
        <p:spPr>
          <a:xfrm>
            <a:off x="609972" y="2780928"/>
            <a:ext cx="10972800" cy="16074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TW" sz="24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ML tends to work poorly when: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altLang="zh-TW" sz="24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Learning complex concepts from small amounts of data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altLang="zh-TW" sz="24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It is asked to perform on new types of data</a:t>
            </a:r>
          </a:p>
          <a:p>
            <a:pPr marL="0" indent="0">
              <a:buFont typeface="Arial" pitchFamily="34" charset="0"/>
              <a:buNone/>
            </a:pPr>
            <a:endParaRPr lang="zh-TW" altLang="en-US" sz="24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31EF6150-E358-4814-875A-7206C766D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293" y="4501382"/>
            <a:ext cx="4046612" cy="190678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B874E685-839C-4E2A-ACFA-4CD0915E9E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8903" y="4478800"/>
            <a:ext cx="4477577" cy="192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1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79245A0-EF2A-46FE-AC09-8CD34B1972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1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D2EA6F-4352-46D0-AF2F-9F2B63498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488987"/>
            <a:ext cx="5256584" cy="149985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Artificial narrow intelligence </a:t>
            </a:r>
          </a:p>
          <a:p>
            <a:pPr mar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(ANI)</a:t>
            </a:r>
          </a:p>
        </p:txBody>
      </p:sp>
      <p:pic>
        <p:nvPicPr>
          <p:cNvPr id="8" name="Picture 22" descr="å·¥å·, æå»º, å·¥èº, ä¿®å¤, è®¾å¤, åå»º, å»ºè®¾, åæ, é¤, å°æ ·">
            <a:extLst>
              <a:ext uri="{FF2B5EF4-FFF2-40B4-BE49-F238E27FC236}">
                <a16:creationId xmlns:a16="http://schemas.microsoft.com/office/drawing/2014/main" id="{6AC27208-D16B-4B6E-86BA-3656BCB016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" r="12934" b="2"/>
          <a:stretch/>
        </p:blipFill>
        <p:spPr bwMode="auto">
          <a:xfrm>
            <a:off x="1271464" y="2269615"/>
            <a:ext cx="4484867" cy="375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6F65C43C-B2C3-44A9-8BFC-795610157A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45" r="-1" b="-1"/>
          <a:stretch/>
        </p:blipFill>
        <p:spPr>
          <a:xfrm>
            <a:off x="7701001" y="2220773"/>
            <a:ext cx="3291543" cy="3908317"/>
          </a:xfrm>
          <a:prstGeom prst="rect">
            <a:avLst/>
          </a:prstGeom>
        </p:spPr>
      </p:pic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9E374B0-7B17-4B3A-972B-B9CA1462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26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FEAB132-002A-4BC8-94A4-2B1B89EE8A30}" type="datetime1">
              <a:rPr lang="zh-TW" altLang="en-US" smtClean="0"/>
              <a:pPr>
                <a:spcAft>
                  <a:spcPts val="600"/>
                </a:spcAft>
              </a:pPr>
              <a:t>2020/9/14</a:t>
            </a:fld>
            <a:endParaRPr lang="en-US" altLang="zh-TW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B29BDA8-D746-43DE-AC4D-09AFE0183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2950" y="6356351"/>
            <a:ext cx="30861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zh-TW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AI Intro.</a:t>
            </a:r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94C7516-1C12-4144-8697-F35B09A38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73DA0BB7-265A-403C-9275-D587AB510EDC}" type="slidenum">
              <a:rPr lang="en-US" altLang="zh-TW" smtClean="0"/>
              <a:pPr>
                <a:spcAft>
                  <a:spcPts val="600"/>
                </a:spcAft>
              </a:pPr>
              <a:t>2</a:t>
            </a:fld>
            <a:endParaRPr lang="en-US" altLang="zh-TW"/>
          </a:p>
        </p:txBody>
      </p:sp>
      <p:sp>
        <p:nvSpPr>
          <p:cNvPr id="14" name="內容版面配置區 2">
            <a:extLst>
              <a:ext uri="{FF2B5EF4-FFF2-40B4-BE49-F238E27FC236}">
                <a16:creationId xmlns:a16="http://schemas.microsoft.com/office/drawing/2014/main" id="{F27C96F6-0438-4087-9297-01C98BF246DC}"/>
              </a:ext>
            </a:extLst>
          </p:cNvPr>
          <p:cNvSpPr txBox="1">
            <a:spLocks/>
          </p:cNvSpPr>
          <p:nvPr/>
        </p:nvSpPr>
        <p:spPr>
          <a:xfrm>
            <a:off x="6682476" y="488987"/>
            <a:ext cx="5256584" cy="14998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Artificial general intelligence </a:t>
            </a:r>
          </a:p>
          <a:p>
            <a:pPr marL="0" indent="0" algn="ctr">
              <a:lnSpc>
                <a:spcPct val="90000"/>
              </a:lnSpc>
              <a:spcBef>
                <a:spcPts val="1000"/>
              </a:spcBef>
              <a:buNone/>
            </a:pP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(AGI)</a:t>
            </a:r>
          </a:p>
        </p:txBody>
      </p:sp>
    </p:spTree>
    <p:extLst>
      <p:ext uri="{BB962C8B-B14F-4D97-AF65-F5344CB8AC3E}">
        <p14:creationId xmlns:p14="http://schemas.microsoft.com/office/powerpoint/2010/main" val="175112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7159ED-949D-4BFE-AB9C-80C29252F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1D6549A-C5B3-4CEA-9BCD-05D51A1D9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B4FD1E2-2545-4821-973D-9797D2378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794FE54C-85F5-4D47-B29D-7B3EAE370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Supervised Learning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4182578B-EB78-438C-9707-5BA3FF6A30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856110"/>
              </p:ext>
            </p:extLst>
          </p:nvPr>
        </p:nvGraphicFramePr>
        <p:xfrm>
          <a:off x="1631950" y="1628775"/>
          <a:ext cx="15938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6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DA64BD4F-6846-461B-AD96-FEABD31131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31950" y="1628775"/>
                        <a:ext cx="159385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CB411E89-B7B8-4617-8EFB-0CECF3F4CF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320197"/>
              </p:ext>
            </p:extLst>
          </p:nvPr>
        </p:nvGraphicFramePr>
        <p:xfrm>
          <a:off x="5230218" y="1628800"/>
          <a:ext cx="18383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7" name="Equation" r:id="rId5" imgW="761760" imgH="203040" progId="Equation.DSMT4">
                  <p:embed/>
                </p:oleObj>
              </mc:Choice>
              <mc:Fallback>
                <p:oleObj name="Equation" r:id="rId5" imgW="76176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4182578B-EB78-438C-9707-5BA3FF6A3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30218" y="1628800"/>
                        <a:ext cx="18383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2A5E7F09-A857-4D8D-ACAE-B29B4F9D01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4184725"/>
              </p:ext>
            </p:extLst>
          </p:nvPr>
        </p:nvGraphicFramePr>
        <p:xfrm>
          <a:off x="8413255" y="1628800"/>
          <a:ext cx="1960563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8" name="Equation" r:id="rId7" imgW="812520" imgH="203040" progId="Equation.DSMT4">
                  <p:embed/>
                </p:oleObj>
              </mc:Choice>
              <mc:Fallback>
                <p:oleObj name="Equation" r:id="rId7" imgW="81252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CB411E89-B7B8-4617-8EFB-0CECF3F4CF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413255" y="1628800"/>
                        <a:ext cx="1960563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E6CD4E17-E29A-4CEC-A5B1-B777E6A4D4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7327765"/>
              </p:ext>
            </p:extLst>
          </p:nvPr>
        </p:nvGraphicFramePr>
        <p:xfrm>
          <a:off x="1919536" y="2285082"/>
          <a:ext cx="9810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9" name="Equation" r:id="rId9" imgW="406080" imgH="177480" progId="Equation.DSMT4">
                  <p:embed/>
                </p:oleObj>
              </mc:Choice>
              <mc:Fallback>
                <p:oleObj name="Equation" r:id="rId9" imgW="406080" imgH="17748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4182578B-EB78-438C-9707-5BA3FF6A30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19536" y="2285082"/>
                        <a:ext cx="9810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8BEC691B-1510-45A8-AD58-3E02736EA4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210001"/>
              </p:ext>
            </p:extLst>
          </p:nvPr>
        </p:nvGraphicFramePr>
        <p:xfrm>
          <a:off x="8363868" y="2290390"/>
          <a:ext cx="232727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" name="Equation" r:id="rId11" imgW="965160" imgH="203040" progId="Equation.DSMT4">
                  <p:embed/>
                </p:oleObj>
              </mc:Choice>
              <mc:Fallback>
                <p:oleObj name="Equation" r:id="rId11" imgW="965160" imgH="2030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2A5E7F09-A857-4D8D-ACAE-B29B4F9D01F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63868" y="2290390"/>
                        <a:ext cx="2327275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F539429A-FF88-421F-8DDA-E34873B442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527220"/>
              </p:ext>
            </p:extLst>
          </p:nvPr>
        </p:nvGraphicFramePr>
        <p:xfrm>
          <a:off x="5194176" y="2285082"/>
          <a:ext cx="19304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" name="Equation" r:id="rId13" imgW="799920" imgH="203040" progId="Equation.DSMT4">
                  <p:embed/>
                </p:oleObj>
              </mc:Choice>
              <mc:Fallback>
                <p:oleObj name="Equation" r:id="rId13" imgW="799920" imgH="20304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E6CD4E17-E29A-4CEC-A5B1-B777E6A4D4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194176" y="2285082"/>
                        <a:ext cx="193040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567A5872-E80F-46F8-8A01-0B09B40C4A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729921"/>
              </p:ext>
            </p:extLst>
          </p:nvPr>
        </p:nvGraphicFramePr>
        <p:xfrm>
          <a:off x="1919535" y="2858790"/>
          <a:ext cx="9810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name="Equation" r:id="rId15" imgW="406080" imgH="177480" progId="Equation.DSMT4">
                  <p:embed/>
                </p:oleObj>
              </mc:Choice>
              <mc:Fallback>
                <p:oleObj name="Equation" r:id="rId15" imgW="406080" imgH="17748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73A35715-EFEF-4695-B415-EF9AF3219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919535" y="2858790"/>
                        <a:ext cx="9810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2B676CA9-AD41-44C6-91BF-A708987557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559579"/>
              </p:ext>
            </p:extLst>
          </p:nvPr>
        </p:nvGraphicFramePr>
        <p:xfrm>
          <a:off x="1902793" y="3506429"/>
          <a:ext cx="13176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" name="Equation" r:id="rId17" imgW="545760" imgH="203040" progId="Equation.DSMT4">
                  <p:embed/>
                </p:oleObj>
              </mc:Choice>
              <mc:Fallback>
                <p:oleObj name="Equation" r:id="rId17" imgW="545760" imgH="203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73A35715-EFEF-4695-B415-EF9AF3219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02793" y="3506429"/>
                        <a:ext cx="1317625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DF0546D9-186E-4F27-8993-87B8A019EB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6014477"/>
              </p:ext>
            </p:extLst>
          </p:nvPr>
        </p:nvGraphicFramePr>
        <p:xfrm>
          <a:off x="1703512" y="4149080"/>
          <a:ext cx="20542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" name="Equation" r:id="rId19" imgW="850680" imgH="203040" progId="Equation.DSMT4">
                  <p:embed/>
                </p:oleObj>
              </mc:Choice>
              <mc:Fallback>
                <p:oleObj name="Equation" r:id="rId19" imgW="850680" imgH="203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73A35715-EFEF-4695-B415-EF9AF3219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703512" y="4149080"/>
                        <a:ext cx="20542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4F6D8BD7-A8BE-4269-9F82-7D48E382E4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815813"/>
              </p:ext>
            </p:extLst>
          </p:nvPr>
        </p:nvGraphicFramePr>
        <p:xfrm>
          <a:off x="1359596" y="4797152"/>
          <a:ext cx="285115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" name="Equation" r:id="rId21" imgW="1180800" imgH="203040" progId="Equation.DSMT4">
                  <p:embed/>
                </p:oleObj>
              </mc:Choice>
              <mc:Fallback>
                <p:oleObj name="Equation" r:id="rId21" imgW="1180800" imgH="203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73A35715-EFEF-4695-B415-EF9AF3219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359596" y="4797152"/>
                        <a:ext cx="2851150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7506BC2D-A542-4091-A659-C8F55327C8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700869"/>
              </p:ext>
            </p:extLst>
          </p:nvPr>
        </p:nvGraphicFramePr>
        <p:xfrm>
          <a:off x="1487488" y="5372397"/>
          <a:ext cx="25146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Equation" r:id="rId23" imgW="1041120" imgH="203040" progId="Equation.DSMT4">
                  <p:embed/>
                </p:oleObj>
              </mc:Choice>
              <mc:Fallback>
                <p:oleObj name="Equation" r:id="rId23" imgW="1041120" imgH="203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73A35715-EFEF-4695-B415-EF9AF3219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487488" y="5372397"/>
                        <a:ext cx="251460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C141F2A5-EB1E-4B38-AF3C-338D94ECAE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583330"/>
              </p:ext>
            </p:extLst>
          </p:nvPr>
        </p:nvGraphicFramePr>
        <p:xfrm>
          <a:off x="4917951" y="2904061"/>
          <a:ext cx="24828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Equation" r:id="rId25" imgW="1028520" imgH="203040" progId="Equation.DSMT4">
                  <p:embed/>
                </p:oleObj>
              </mc:Choice>
              <mc:Fallback>
                <p:oleObj name="Equation" r:id="rId25" imgW="1028520" imgH="20304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567A5872-E80F-46F8-8A01-0B09B40C4A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917951" y="2904061"/>
                        <a:ext cx="24828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E9A9ED2-0894-4DEE-AFCA-8EC386ECA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913181"/>
              </p:ext>
            </p:extLst>
          </p:nvPr>
        </p:nvGraphicFramePr>
        <p:xfrm>
          <a:off x="8235281" y="2938463"/>
          <a:ext cx="30035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8" name="Equation" r:id="rId27" imgW="1244520" imgH="203040" progId="Equation.DSMT4">
                  <p:embed/>
                </p:oleObj>
              </mc:Choice>
              <mc:Fallback>
                <p:oleObj name="Equation" r:id="rId27" imgW="1244520" imgH="20304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567A5872-E80F-46F8-8A01-0B09B40C4A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235281" y="2938463"/>
                        <a:ext cx="30035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9ABA6B44-CFF7-4923-8E67-A403935ACD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9108254"/>
              </p:ext>
            </p:extLst>
          </p:nvPr>
        </p:nvGraphicFramePr>
        <p:xfrm>
          <a:off x="8174980" y="3501008"/>
          <a:ext cx="32496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" name="Equation" r:id="rId29" imgW="1346040" imgH="177480" progId="Equation.DSMT4">
                  <p:embed/>
                </p:oleObj>
              </mc:Choice>
              <mc:Fallback>
                <p:oleObj name="Equation" r:id="rId29" imgW="1346040" imgH="1774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2B676CA9-AD41-44C6-91BF-A708987557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174980" y="3501008"/>
                        <a:ext cx="3249612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B5F827DB-9784-4D2E-B13C-2F82FA5C41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203534"/>
              </p:ext>
            </p:extLst>
          </p:nvPr>
        </p:nvGraphicFramePr>
        <p:xfrm>
          <a:off x="5388012" y="3504431"/>
          <a:ext cx="13493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0" name="Equation" r:id="rId31" imgW="558720" imgH="177480" progId="Equation.DSMT4">
                  <p:embed/>
                </p:oleObj>
              </mc:Choice>
              <mc:Fallback>
                <p:oleObj name="Equation" r:id="rId31" imgW="558720" imgH="1774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2B676CA9-AD41-44C6-91BF-A708987557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388012" y="3504431"/>
                        <a:ext cx="13493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E9D88253-EBB0-454D-8D29-B2F6483D8F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0026590"/>
              </p:ext>
            </p:extLst>
          </p:nvPr>
        </p:nvGraphicFramePr>
        <p:xfrm>
          <a:off x="5194176" y="4157290"/>
          <a:ext cx="180975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1" name="Equation" r:id="rId33" imgW="749160" imgH="203040" progId="Equation.DSMT4">
                  <p:embed/>
                </p:oleObj>
              </mc:Choice>
              <mc:Fallback>
                <p:oleObj name="Equation" r:id="rId33" imgW="749160" imgH="20304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F0546D9-186E-4F27-8993-87B8A019E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194176" y="4157290"/>
                        <a:ext cx="180975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8D2F21B1-518B-477F-B16E-80593DC256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266423"/>
              </p:ext>
            </p:extLst>
          </p:nvPr>
        </p:nvGraphicFramePr>
        <p:xfrm>
          <a:off x="8269487" y="4162599"/>
          <a:ext cx="294322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2" name="Equation" r:id="rId35" imgW="1218960" imgH="203040" progId="Equation.DSMT4">
                  <p:embed/>
                </p:oleObj>
              </mc:Choice>
              <mc:Fallback>
                <p:oleObj name="Equation" r:id="rId35" imgW="1218960" imgH="20304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F0546D9-186E-4F27-8993-87B8A019EB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8269487" y="4162599"/>
                        <a:ext cx="294322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2D8ED092-F669-4C8D-88D4-F55055689F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722867"/>
              </p:ext>
            </p:extLst>
          </p:nvPr>
        </p:nvGraphicFramePr>
        <p:xfrm>
          <a:off x="4606454" y="4812258"/>
          <a:ext cx="3433762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" name="Equation" r:id="rId37" imgW="1422360" imgH="203040" progId="Equation.DSMT4">
                  <p:embed/>
                </p:oleObj>
              </mc:Choice>
              <mc:Fallback>
                <p:oleObj name="Equation" r:id="rId37" imgW="1422360" imgH="20304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4F6D8BD7-A8BE-4269-9F82-7D48E382E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4606454" y="4812258"/>
                        <a:ext cx="3433762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D8ADF109-B3B0-4F89-90B7-760FFA4921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620337"/>
              </p:ext>
            </p:extLst>
          </p:nvPr>
        </p:nvGraphicFramePr>
        <p:xfrm>
          <a:off x="8413255" y="4812258"/>
          <a:ext cx="2574925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4" name="Equation" r:id="rId39" imgW="1066680" imgH="203040" progId="Equation.DSMT4">
                  <p:embed/>
                </p:oleObj>
              </mc:Choice>
              <mc:Fallback>
                <p:oleObj name="Equation" r:id="rId39" imgW="1066680" imgH="20304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4F6D8BD7-A8BE-4269-9F82-7D48E382E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8413255" y="4812258"/>
                        <a:ext cx="2574925" cy="48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1B7AA115-9B8D-4314-960F-7556F6B732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626552"/>
              </p:ext>
            </p:extLst>
          </p:nvPr>
        </p:nvGraphicFramePr>
        <p:xfrm>
          <a:off x="5202275" y="5410519"/>
          <a:ext cx="2024063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5" name="Equation" r:id="rId41" imgW="838080" imgH="203040" progId="Equation.DSMT4">
                  <p:embed/>
                </p:oleObj>
              </mc:Choice>
              <mc:Fallback>
                <p:oleObj name="Equation" r:id="rId41" imgW="838080" imgH="20304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7506BC2D-A542-4091-A659-C8F55327C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5202275" y="5410519"/>
                        <a:ext cx="2024063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69CB28C2-4735-43B5-B728-C239A8E003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914260"/>
              </p:ext>
            </p:extLst>
          </p:nvPr>
        </p:nvGraphicFramePr>
        <p:xfrm>
          <a:off x="8269487" y="5393695"/>
          <a:ext cx="27590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6" name="Equation" r:id="rId43" imgW="1143000" imgH="203040" progId="Equation.DSMT4">
                  <p:embed/>
                </p:oleObj>
              </mc:Choice>
              <mc:Fallback>
                <p:oleObj name="Equation" r:id="rId43" imgW="1143000" imgH="20304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7506BC2D-A542-4091-A659-C8F55327C8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8269487" y="5393695"/>
                        <a:ext cx="275907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00501124-DEE8-4E7F-94A7-2C26BE4F32FD}"/>
              </a:ext>
            </a:extLst>
          </p:cNvPr>
          <p:cNvCxnSpPr/>
          <p:nvPr/>
        </p:nvCxnSpPr>
        <p:spPr>
          <a:xfrm>
            <a:off x="4511824" y="1484784"/>
            <a:ext cx="0" cy="47275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3D08A90C-A7E8-49D3-B995-A768B5FF3F25}"/>
              </a:ext>
            </a:extLst>
          </p:cNvPr>
          <p:cNvCxnSpPr/>
          <p:nvPr/>
        </p:nvCxnSpPr>
        <p:spPr>
          <a:xfrm>
            <a:off x="8112224" y="1484784"/>
            <a:ext cx="0" cy="472755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052E13EF-292D-4735-A0C6-AA26CF027FE7}"/>
              </a:ext>
            </a:extLst>
          </p:cNvPr>
          <p:cNvCxnSpPr>
            <a:cxnSpLocks/>
          </p:cNvCxnSpPr>
          <p:nvPr/>
        </p:nvCxnSpPr>
        <p:spPr>
          <a:xfrm flipH="1">
            <a:off x="1466671" y="2204864"/>
            <a:ext cx="956189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43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Why supervised-learning take off now?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D5AE994-324E-40F0-9D65-075790025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CF5C2F6-73CB-4E80-999E-6688B0A52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6496"/>
            <a:ext cx="10632504" cy="50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84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Why supervised-learning take off now?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D5AE994-324E-40F0-9D65-075790025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C52D3FDA-2323-4B38-BE9F-9B805EBE5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107"/>
            <a:ext cx="11136560" cy="449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66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Why supervised-learning take off now?</a:t>
            </a:r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6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C4FB542-F5BD-4405-849F-2F2CA5B4A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1621"/>
            <a:ext cx="11712624" cy="484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3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Why supervised-learning take off now?</a:t>
            </a:r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1923DE88-90C1-4022-AC10-F0620CDAD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3517"/>
            <a:ext cx="12000656" cy="4689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67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Why supervised-learning take off now?</a:t>
            </a:r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1F09B786-CF01-4ECD-9B5D-3B834491A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2093"/>
            <a:ext cx="12192000" cy="5055219"/>
          </a:xfrm>
          <a:prstGeom prst="rect">
            <a:avLst/>
          </a:prstGeom>
        </p:spPr>
      </p:pic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4054612E-15E8-42E4-BC90-2998AD9DB3A8}"/>
              </a:ext>
            </a:extLst>
          </p:cNvPr>
          <p:cNvCxnSpPr/>
          <p:nvPr/>
        </p:nvCxnSpPr>
        <p:spPr>
          <a:xfrm flipH="1">
            <a:off x="551384" y="1417638"/>
            <a:ext cx="8712968" cy="0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E08008DA-EFDC-46C8-9140-84F5313EEE64}"/>
              </a:ext>
            </a:extLst>
          </p:cNvPr>
          <p:cNvCxnSpPr>
            <a:cxnSpLocks/>
          </p:cNvCxnSpPr>
          <p:nvPr/>
        </p:nvCxnSpPr>
        <p:spPr>
          <a:xfrm>
            <a:off x="9264352" y="1417638"/>
            <a:ext cx="0" cy="4258269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8C146D5E-1E8C-4582-AADE-C96BBCDB5EC1}"/>
              </a:ext>
            </a:extLst>
          </p:cNvPr>
          <p:cNvSpPr txBox="1"/>
          <p:nvPr/>
        </p:nvSpPr>
        <p:spPr>
          <a:xfrm>
            <a:off x="609599" y="1052734"/>
            <a:ext cx="1381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</a:rPr>
              <a:t>High perf.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1197114-A8CE-45A1-BAD1-91B30D07F18B}"/>
              </a:ext>
            </a:extLst>
          </p:cNvPr>
          <p:cNvSpPr txBox="1"/>
          <p:nvPr/>
        </p:nvSpPr>
        <p:spPr>
          <a:xfrm>
            <a:off x="8573391" y="5894686"/>
            <a:ext cx="1381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rgbClr val="FF0000"/>
                </a:solidFill>
              </a:rPr>
              <a:t>Big data</a:t>
            </a:r>
            <a:endParaRPr lang="zh-TW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50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25DD50-838A-45F6-B59E-BB847C5DE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33872"/>
            <a:ext cx="5198368" cy="1143000"/>
          </a:xfrm>
        </p:spPr>
        <p:txBody>
          <a:bodyPr/>
          <a:lstStyle/>
          <a:p>
            <a:r>
              <a:rPr lang="en-US" altLang="zh-TW" b="1" dirty="0"/>
              <a:t>Machine learning?</a:t>
            </a:r>
            <a:endParaRPr lang="zh-TW" altLang="en-US" b="1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AD27A4-D55A-4A6A-9C55-A1F2511A3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ED0A3-E648-4470-A914-C7A510D1CA64}" type="datetime1">
              <a:rPr lang="zh-TW" altLang="en-US" smtClean="0"/>
              <a:t>2020/9/14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0CBD878-77E8-4FD2-AA07-64260E4BC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/>
              <a:t>AI Intro.</a:t>
            </a:r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120EB22-B42F-47FA-B265-3C0C3595B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1F9EB44-D28D-4B63-8613-1FDD138315DE}"/>
              </a:ext>
            </a:extLst>
          </p:cNvPr>
          <p:cNvSpPr txBox="1"/>
          <p:nvPr/>
        </p:nvSpPr>
        <p:spPr>
          <a:xfrm>
            <a:off x="816868" y="1988840"/>
            <a:ext cx="51983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dirty="0"/>
              <a:t>“Field of study that gives computers the ability to learn without being explicitly programmed.” – Arthur Samuel (1959)</a:t>
            </a:r>
            <a:endParaRPr lang="zh-TW" altLang="en-US" sz="3200" b="1" dirty="0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6BF23454-EDD0-44BF-82A7-2D3895836F08}"/>
              </a:ext>
            </a:extLst>
          </p:cNvPr>
          <p:cNvSpPr txBox="1">
            <a:spLocks/>
          </p:cNvSpPr>
          <p:nvPr/>
        </p:nvSpPr>
        <p:spPr>
          <a:xfrm>
            <a:off x="6096000" y="1133872"/>
            <a:ext cx="48965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b="1" dirty="0"/>
              <a:t>Deep learning?</a:t>
            </a:r>
            <a:endParaRPr lang="zh-TW" altLang="en-US" b="1" dirty="0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CE7C1381-0780-4BA4-9CAE-69E6CDF2A3D5}"/>
              </a:ext>
            </a:extLst>
          </p:cNvPr>
          <p:cNvSpPr txBox="1"/>
          <p:nvPr/>
        </p:nvSpPr>
        <p:spPr>
          <a:xfrm>
            <a:off x="6816080" y="198884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dirty="0"/>
              <a:t>Neural network</a:t>
            </a:r>
            <a:endParaRPr lang="zh-TW" altLang="en-US" sz="3200" b="1" dirty="0"/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F5CD4006-FCFD-4ABC-99BC-5F9DA5AF0E6D}"/>
              </a:ext>
            </a:extLst>
          </p:cNvPr>
          <p:cNvSpPr/>
          <p:nvPr/>
        </p:nvSpPr>
        <p:spPr>
          <a:xfrm>
            <a:off x="6672064" y="3131840"/>
            <a:ext cx="5256584" cy="3321496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>
            <a:extLst>
              <a:ext uri="{FF2B5EF4-FFF2-40B4-BE49-F238E27FC236}">
                <a16:creationId xmlns:a16="http://schemas.microsoft.com/office/drawing/2014/main" id="{5949A219-1C76-45F3-97FC-3E1A38A0571C}"/>
              </a:ext>
            </a:extLst>
          </p:cNvPr>
          <p:cNvSpPr/>
          <p:nvPr/>
        </p:nvSpPr>
        <p:spPr>
          <a:xfrm>
            <a:off x="6824464" y="3806668"/>
            <a:ext cx="4312096" cy="2349392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>
            <a:extLst>
              <a:ext uri="{FF2B5EF4-FFF2-40B4-BE49-F238E27FC236}">
                <a16:creationId xmlns:a16="http://schemas.microsoft.com/office/drawing/2014/main" id="{128D4204-D6BA-4C4C-82AA-8AA51A7C8A8E}"/>
              </a:ext>
            </a:extLst>
          </p:cNvPr>
          <p:cNvSpPr/>
          <p:nvPr/>
        </p:nvSpPr>
        <p:spPr>
          <a:xfrm>
            <a:off x="6976864" y="4149080"/>
            <a:ext cx="3079576" cy="1853720"/>
          </a:xfrm>
          <a:prstGeom prst="ellipse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文字方塊 13">
            <a:extLst>
              <a:ext uri="{FF2B5EF4-FFF2-40B4-BE49-F238E27FC236}">
                <a16:creationId xmlns:a16="http://schemas.microsoft.com/office/drawing/2014/main" id="{57864DCA-9C72-46D9-9B1A-60B28C22ABF4}"/>
              </a:ext>
            </a:extLst>
          </p:cNvPr>
          <p:cNvSpPr txBox="1"/>
          <p:nvPr/>
        </p:nvSpPr>
        <p:spPr>
          <a:xfrm>
            <a:off x="8883870" y="3186020"/>
            <a:ext cx="733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dirty="0"/>
              <a:t>AI</a:t>
            </a:r>
            <a:endParaRPr lang="zh-TW" altLang="en-US" sz="3200" b="1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67032F12-449A-4273-82BE-5CCF7ADA8520}"/>
              </a:ext>
            </a:extLst>
          </p:cNvPr>
          <p:cNvSpPr txBox="1"/>
          <p:nvPr/>
        </p:nvSpPr>
        <p:spPr>
          <a:xfrm>
            <a:off x="9254894" y="3824975"/>
            <a:ext cx="953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dirty="0"/>
              <a:t>ML</a:t>
            </a:r>
            <a:endParaRPr lang="zh-TW" altLang="en-US" sz="3200" b="1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702936D-95FC-410B-BE58-A7CCAACAC28F}"/>
              </a:ext>
            </a:extLst>
          </p:cNvPr>
          <p:cNvSpPr txBox="1"/>
          <p:nvPr/>
        </p:nvSpPr>
        <p:spPr>
          <a:xfrm>
            <a:off x="7320136" y="4566225"/>
            <a:ext cx="875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dirty="0"/>
              <a:t>DL</a:t>
            </a:r>
            <a:endParaRPr lang="zh-TW" altLang="en-US" sz="3200" b="1" dirty="0"/>
          </a:p>
        </p:txBody>
      </p:sp>
      <p:sp>
        <p:nvSpPr>
          <p:cNvPr id="17" name="標題 1">
            <a:extLst>
              <a:ext uri="{FF2B5EF4-FFF2-40B4-BE49-F238E27FC236}">
                <a16:creationId xmlns:a16="http://schemas.microsoft.com/office/drawing/2014/main" id="{C66BB806-A611-43DF-8069-CAAD8583D115}"/>
              </a:ext>
            </a:extLst>
          </p:cNvPr>
          <p:cNvSpPr txBox="1">
            <a:spLocks/>
          </p:cNvSpPr>
          <p:nvPr/>
        </p:nvSpPr>
        <p:spPr>
          <a:xfrm>
            <a:off x="4007768" y="136524"/>
            <a:ext cx="4896544" cy="9518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b="1" dirty="0"/>
              <a:t>Terminology</a:t>
            </a:r>
            <a:endParaRPr lang="zh-TW" altLang="en-US" b="1" dirty="0"/>
          </a:p>
        </p:txBody>
      </p:sp>
    </p:spTree>
    <p:extLst>
      <p:ext uri="{BB962C8B-B14F-4D97-AF65-F5344CB8AC3E}">
        <p14:creationId xmlns:p14="http://schemas.microsoft.com/office/powerpoint/2010/main" val="217312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8" grpId="0"/>
      <p:bldP spid="9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332</Words>
  <Application>Microsoft Office PowerPoint</Application>
  <PresentationFormat>寬螢幕</PresentationFormat>
  <Paragraphs>102</Paragraphs>
  <Slides>16</Slides>
  <Notes>1</Notes>
  <HiddenSlides>0</HiddenSlides>
  <MMClips>0</MMClips>
  <ScaleCrop>false</ScaleCrop>
  <HeadingPairs>
    <vt:vector size="8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3" baseType="lpstr">
      <vt:lpstr>微軟正黑體</vt:lpstr>
      <vt:lpstr>新細明體</vt:lpstr>
      <vt:lpstr>Arial</vt:lpstr>
      <vt:lpstr>Calibri</vt:lpstr>
      <vt:lpstr>Wingdings</vt:lpstr>
      <vt:lpstr>Office 佈景主題</vt:lpstr>
      <vt:lpstr>Equation</vt:lpstr>
      <vt:lpstr>AI Introduction</vt:lpstr>
      <vt:lpstr>PowerPoint 簡報</vt:lpstr>
      <vt:lpstr>Supervised Learning</vt:lpstr>
      <vt:lpstr>Why supervised-learning take off now?</vt:lpstr>
      <vt:lpstr>Why supervised-learning take off now?</vt:lpstr>
      <vt:lpstr>Why supervised-learning take off now?</vt:lpstr>
      <vt:lpstr>Why supervised-learning take off now?</vt:lpstr>
      <vt:lpstr>Why supervised-learning take off now?</vt:lpstr>
      <vt:lpstr>Machine learning?</vt:lpstr>
      <vt:lpstr>What AI can/cannot do?</vt:lpstr>
      <vt:lpstr>What AI can/cannot do?</vt:lpstr>
      <vt:lpstr>What happens if you try?</vt:lpstr>
      <vt:lpstr>What makes an ML problem easier</vt:lpstr>
      <vt:lpstr>More examples on can/cannot</vt:lpstr>
      <vt:lpstr>PowerPoint 簡報</vt:lpstr>
      <vt:lpstr>Strengths and weaknesses of machine learning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 Introduction</dc:title>
  <dc:creator>USER</dc:creator>
  <cp:lastModifiedBy>USER</cp:lastModifiedBy>
  <cp:revision>31</cp:revision>
  <dcterms:created xsi:type="dcterms:W3CDTF">2020-07-07T02:33:43Z</dcterms:created>
  <dcterms:modified xsi:type="dcterms:W3CDTF">2020-09-14T04:31:24Z</dcterms:modified>
</cp:coreProperties>
</file>