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0" r:id="rId3"/>
    <p:sldId id="257" r:id="rId4"/>
    <p:sldId id="258" r:id="rId5"/>
    <p:sldId id="259" r:id="rId6"/>
    <p:sldId id="263" r:id="rId7"/>
    <p:sldId id="264" r:id="rId8"/>
    <p:sldId id="266" r:id="rId9"/>
    <p:sldId id="261" r:id="rId10"/>
    <p:sldId id="262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6" r:id="rId29"/>
    <p:sldId id="284" r:id="rId30"/>
    <p:sldId id="285" r:id="rId31"/>
    <p:sldId id="287" r:id="rId32"/>
    <p:sldId id="288" r:id="rId33"/>
    <p:sldId id="290" r:id="rId34"/>
    <p:sldId id="289" r:id="rId35"/>
    <p:sldId id="292" r:id="rId36"/>
    <p:sldId id="291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40" autoAdjust="0"/>
  </p:normalViewPr>
  <p:slideViewPr>
    <p:cSldViewPr>
      <p:cViewPr>
        <p:scale>
          <a:sx n="100" d="100"/>
          <a:sy n="100" d="100"/>
        </p:scale>
        <p:origin x="-70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4B414-6C36-45D5-83DA-54898D856E8A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7E80-B135-4375-91FC-233AE51D16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7E80-B135-4375-91FC-233AE51D169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EA7641-CDEE-4119-8480-9AFE3740CDB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047DF8-A2B8-464C-82FC-AC22E74DBD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 smtClean="0"/>
              <a:t>Layout</a:t>
            </a:r>
            <a:br>
              <a:rPr lang="en-US" altLang="zh-TW" dirty="0" smtClean="0"/>
            </a:br>
            <a:r>
              <a:rPr lang="zh-TW" altLang="en-US" dirty="0" smtClean="0"/>
              <a:t>佈局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772400" cy="1199704"/>
          </a:xfrm>
        </p:spPr>
        <p:txBody>
          <a:bodyPr/>
          <a:lstStyle/>
          <a:p>
            <a:r>
              <a:rPr lang="en-US" altLang="zh-TW" dirty="0" smtClean="0"/>
              <a:t>911LAB</a:t>
            </a:r>
          </a:p>
          <a:p>
            <a:r>
              <a:rPr lang="zh-TW" altLang="en-US" dirty="0" smtClean="0"/>
              <a:t>張峻豪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layout lecture\cont_3.png"/>
          <p:cNvPicPr>
            <a:picLocks noChangeAspect="1" noChangeArrowheads="1"/>
          </p:cNvPicPr>
          <p:nvPr/>
        </p:nvPicPr>
        <p:blipFill>
          <a:blip r:embed="rId2" cstate="print"/>
          <a:srcRect l="21637" t="18971" r="35690" b="26825"/>
          <a:stretch>
            <a:fillRect/>
          </a:stretch>
        </p:blipFill>
        <p:spPr bwMode="auto">
          <a:xfrm>
            <a:off x="1835696" y="1844824"/>
            <a:ext cx="5112568" cy="4320480"/>
          </a:xfrm>
          <a:prstGeom prst="rect">
            <a:avLst/>
          </a:prstGeom>
          <a:noFill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NMOS(2/10)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2699792" y="4077072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499992" y="5229200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&gt;0.08um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4283968" y="5085184"/>
            <a:ext cx="0" cy="72008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5436096" y="3933056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283968" y="2276872"/>
            <a:ext cx="0" cy="72008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364088" y="414908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&gt;0.08um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11760" y="357301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&gt;0.08um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427984" y="249289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&gt;0.08um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user\Desktop\layout lecture\ch_M!.png"/>
          <p:cNvPicPr>
            <a:picLocks noChangeAspect="1" noChangeArrowheads="1"/>
          </p:cNvPicPr>
          <p:nvPr/>
        </p:nvPicPr>
        <p:blipFill>
          <a:blip r:embed="rId3" cstate="print"/>
          <a:srcRect t="54820" b="20422"/>
          <a:stretch>
            <a:fillRect/>
          </a:stretch>
        </p:blipFill>
        <p:spPr bwMode="auto">
          <a:xfrm>
            <a:off x="107504" y="1916832"/>
            <a:ext cx="1600200" cy="2016224"/>
          </a:xfrm>
          <a:prstGeom prst="rect">
            <a:avLst/>
          </a:prstGeom>
          <a:noFill/>
        </p:spPr>
      </p:pic>
      <p:sp>
        <p:nvSpPr>
          <p:cNvPr id="23" name="文字方塊 22"/>
          <p:cNvSpPr txBox="1"/>
          <p:nvPr/>
        </p:nvSpPr>
        <p:spPr>
          <a:xfrm>
            <a:off x="7164288" y="184482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  <a:r>
              <a:rPr lang="zh-TW" altLang="en-US" dirty="0" smtClean="0"/>
              <a:t> 從</a:t>
            </a:r>
            <a:r>
              <a:rPr lang="en-US" altLang="zh-TW" dirty="0" smtClean="0"/>
              <a:t>contact</a:t>
            </a:r>
            <a:r>
              <a:rPr lang="zh-TW" altLang="en-US" dirty="0" smtClean="0"/>
              <a:t>向外延伸至少</a:t>
            </a:r>
            <a:r>
              <a:rPr lang="en-US" altLang="zh-TW" dirty="0" smtClean="0"/>
              <a:t>0.08</a:t>
            </a:r>
            <a:r>
              <a:rPr lang="el-GR" altLang="zh-TW" dirty="0" smtClean="0"/>
              <a:t>μ</a:t>
            </a:r>
            <a:r>
              <a:rPr lang="en-US" altLang="zh-TW" dirty="0" smtClean="0"/>
              <a:t>m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0" y="3501008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4.</a:t>
            </a:r>
            <a:r>
              <a:rPr lang="zh-TW" altLang="en-US" b="1" dirty="0" smtClean="0">
                <a:solidFill>
                  <a:srgbClr val="FF0000"/>
                </a:solidFill>
              </a:rPr>
              <a:t>選</a:t>
            </a:r>
            <a:r>
              <a:rPr lang="en-US" altLang="zh-TW" b="1" dirty="0" smtClean="0">
                <a:solidFill>
                  <a:srgbClr val="FF0000"/>
                </a:solidFill>
              </a:rPr>
              <a:t>“ME1”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987824" y="1700808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5.</a:t>
            </a:r>
            <a:r>
              <a:rPr lang="zh-TW" altLang="en-US" b="1" dirty="0" smtClean="0">
                <a:solidFill>
                  <a:srgbClr val="FF0000"/>
                </a:solidFill>
              </a:rPr>
              <a:t>用</a:t>
            </a:r>
            <a:r>
              <a:rPr lang="en-US" altLang="zh-TW" b="1" dirty="0" smtClean="0">
                <a:solidFill>
                  <a:srgbClr val="FF0000"/>
                </a:solidFill>
              </a:rPr>
              <a:t>R</a:t>
            </a:r>
            <a:r>
              <a:rPr lang="zh-TW" altLang="en-US" b="1" dirty="0" smtClean="0">
                <a:solidFill>
                  <a:srgbClr val="FF0000"/>
                </a:solidFill>
              </a:rPr>
              <a:t>畫</a:t>
            </a:r>
            <a:r>
              <a:rPr lang="en-US" altLang="zh-TW" b="1" dirty="0" smtClean="0">
                <a:solidFill>
                  <a:srgbClr val="FF0000"/>
                </a:solidFill>
              </a:rPr>
              <a:t>Metal1</a:t>
            </a:r>
            <a:r>
              <a:rPr lang="zh-TW" altLang="en-US" b="1" dirty="0" smtClean="0">
                <a:solidFill>
                  <a:srgbClr val="FF0000"/>
                </a:solidFill>
              </a:rPr>
              <a:t>層包住</a:t>
            </a:r>
            <a:r>
              <a:rPr lang="en-US" altLang="zh-TW" b="1" dirty="0" smtClean="0">
                <a:solidFill>
                  <a:srgbClr val="FF0000"/>
                </a:solidFill>
              </a:rPr>
              <a:t>CONT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layout lecture\cont_4.png"/>
          <p:cNvPicPr>
            <a:picLocks noChangeAspect="1" noChangeArrowheads="1"/>
          </p:cNvPicPr>
          <p:nvPr/>
        </p:nvPicPr>
        <p:blipFill>
          <a:blip r:embed="rId2" cstate="print"/>
          <a:srcRect l="16461" t="17938" r="17697" b="9025"/>
          <a:stretch>
            <a:fillRect/>
          </a:stretch>
        </p:blipFill>
        <p:spPr bwMode="auto">
          <a:xfrm>
            <a:off x="2339752" y="1412776"/>
            <a:ext cx="5256584" cy="4681645"/>
          </a:xfrm>
          <a:prstGeom prst="rect">
            <a:avLst/>
          </a:prstGeom>
          <a:noFill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NMOS(3/10)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3275856" y="4077072"/>
            <a:ext cx="864096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436096" y="515719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&gt;0.12um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5004048" y="4797152"/>
            <a:ext cx="0" cy="864096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5940152" y="3717032"/>
            <a:ext cx="936104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932040" y="1988840"/>
            <a:ext cx="0" cy="936104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868144" y="3933056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&gt;0.12um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771800" y="3573016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&gt;0.12um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148064" y="2276872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&gt;0.12um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user\Desktop\layout lecture\ch_DIFF.png"/>
          <p:cNvPicPr>
            <a:picLocks noChangeAspect="1" noChangeArrowheads="1"/>
          </p:cNvPicPr>
          <p:nvPr/>
        </p:nvPicPr>
        <p:blipFill>
          <a:blip r:embed="rId3" cstate="print"/>
          <a:srcRect t="7939" b="61186"/>
          <a:stretch>
            <a:fillRect/>
          </a:stretch>
        </p:blipFill>
        <p:spPr bwMode="auto">
          <a:xfrm>
            <a:off x="395536" y="1484784"/>
            <a:ext cx="1571625" cy="2520280"/>
          </a:xfrm>
          <a:prstGeom prst="rect">
            <a:avLst/>
          </a:prstGeom>
          <a:noFill/>
        </p:spPr>
      </p:pic>
      <p:sp>
        <p:nvSpPr>
          <p:cNvPr id="24" name="文字方塊 23"/>
          <p:cNvSpPr txBox="1"/>
          <p:nvPr/>
        </p:nvSpPr>
        <p:spPr>
          <a:xfrm>
            <a:off x="7596336" y="141277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Diffusion</a:t>
            </a:r>
            <a:r>
              <a:rPr lang="zh-TW" altLang="en-US" dirty="0" smtClean="0"/>
              <a:t>從</a:t>
            </a:r>
            <a:r>
              <a:rPr lang="en-US" altLang="zh-TW" dirty="0" smtClean="0"/>
              <a:t>contact</a:t>
            </a:r>
            <a:r>
              <a:rPr lang="zh-TW" altLang="en-US" dirty="0" smtClean="0"/>
              <a:t>向外延伸至少</a:t>
            </a:r>
            <a:r>
              <a:rPr lang="en-US" altLang="zh-TW" dirty="0" smtClean="0"/>
              <a:t>0.12</a:t>
            </a:r>
            <a:r>
              <a:rPr lang="el-GR" altLang="zh-TW" dirty="0" smtClean="0"/>
              <a:t>μ</a:t>
            </a:r>
            <a:r>
              <a:rPr lang="en-US" altLang="zh-TW" dirty="0" smtClean="0"/>
              <a:t>m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95536" y="3356992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6.</a:t>
            </a:r>
            <a:r>
              <a:rPr lang="zh-TW" altLang="en-US" b="1" dirty="0" smtClean="0">
                <a:solidFill>
                  <a:srgbClr val="FF0000"/>
                </a:solidFill>
              </a:rPr>
              <a:t>選</a:t>
            </a:r>
            <a:r>
              <a:rPr lang="en-US" altLang="zh-TW" b="1" dirty="0" smtClean="0">
                <a:solidFill>
                  <a:srgbClr val="FF0000"/>
                </a:solidFill>
              </a:rPr>
              <a:t>“DIFF”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75856" y="1268760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5.</a:t>
            </a:r>
            <a:r>
              <a:rPr lang="zh-TW" altLang="en-US" b="1" dirty="0" smtClean="0">
                <a:solidFill>
                  <a:srgbClr val="FF0000"/>
                </a:solidFill>
              </a:rPr>
              <a:t>用</a:t>
            </a:r>
            <a:r>
              <a:rPr lang="en-US" altLang="zh-TW" b="1" dirty="0" smtClean="0">
                <a:solidFill>
                  <a:srgbClr val="FF0000"/>
                </a:solidFill>
              </a:rPr>
              <a:t>R</a:t>
            </a:r>
            <a:r>
              <a:rPr lang="zh-TW" altLang="en-US" b="1" dirty="0" smtClean="0">
                <a:solidFill>
                  <a:srgbClr val="FF0000"/>
                </a:solidFill>
              </a:rPr>
              <a:t>畫</a:t>
            </a:r>
            <a:r>
              <a:rPr lang="en-US" altLang="zh-TW" b="1" dirty="0" smtClean="0">
                <a:solidFill>
                  <a:srgbClr val="FF0000"/>
                </a:solidFill>
              </a:rPr>
              <a:t>Diffusion</a:t>
            </a:r>
            <a:r>
              <a:rPr lang="zh-TW" altLang="en-US" b="1" dirty="0" smtClean="0">
                <a:solidFill>
                  <a:srgbClr val="FF0000"/>
                </a:solidFill>
              </a:rPr>
              <a:t>層包住</a:t>
            </a:r>
            <a:r>
              <a:rPr lang="en-US" altLang="zh-TW" b="1" dirty="0" smtClean="0">
                <a:solidFill>
                  <a:srgbClr val="FF0000"/>
                </a:solidFill>
              </a:rPr>
              <a:t>CONT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NMOS(4/10)</a:t>
            </a:r>
            <a:endParaRPr lang="zh-TW" altLang="en-US" dirty="0"/>
          </a:p>
        </p:txBody>
      </p:sp>
      <p:pic>
        <p:nvPicPr>
          <p:cNvPr id="9218" name="Picture 2" descr="C:\Users\user\Desktop\layout lecture\MKCELL_sel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555776" cy="2335830"/>
          </a:xfrm>
          <a:prstGeom prst="rect">
            <a:avLst/>
          </a:prstGeom>
          <a:noFill/>
        </p:spPr>
      </p:pic>
      <p:pic>
        <p:nvPicPr>
          <p:cNvPr id="9219" name="Picture 3" descr="C:\Users\user\Desktop\layout lecture\MKCELL_st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3934037" cy="3168352"/>
          </a:xfrm>
          <a:prstGeom prst="rect">
            <a:avLst/>
          </a:prstGeom>
          <a:noFill/>
        </p:spPr>
      </p:pic>
      <p:pic>
        <p:nvPicPr>
          <p:cNvPr id="9220" name="Picture 4" descr="C:\Users\user\Desktop\layout lecture\MKCELL_na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1196752"/>
            <a:ext cx="2952750" cy="2762250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323528" y="48691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選取整張圖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zh-TW" dirty="0" err="1" smtClean="0">
                <a:solidFill>
                  <a:srgbClr val="FF0000"/>
                </a:solidFill>
                <a:sym typeface="Wingdings" pitchFamily="2" charset="2"/>
              </a:rPr>
              <a:t>EditHierarchyMake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  <a:sym typeface="Wingdings" pitchFamily="2" charset="2"/>
              </a:rPr>
              <a:t>CellCell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欄打入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Cell </a:t>
            </a:r>
            <a:r>
              <a:rPr lang="en-US" altLang="zh-TW" dirty="0" err="1" smtClean="0">
                <a:solidFill>
                  <a:srgbClr val="FF0000"/>
                </a:solidFill>
                <a:sym typeface="Wingdings" pitchFamily="2" charset="2"/>
              </a:rPr>
              <a:t>NameOK</a:t>
            </a:r>
            <a:endParaRPr lang="en-US" altLang="zh-TW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95536" y="4365104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建成子電路元件</a:t>
            </a:r>
            <a:r>
              <a:rPr lang="en-US" altLang="zh-TW" b="1" dirty="0" smtClean="0">
                <a:solidFill>
                  <a:srgbClr val="FF0000"/>
                </a:solidFill>
              </a:rPr>
              <a:t>(Cell)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99992" y="1340768"/>
            <a:ext cx="360040" cy="216024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499992" y="3429000"/>
            <a:ext cx="864096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508104" y="3429000"/>
            <a:ext cx="720080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NMOS(5/10)</a:t>
            </a:r>
            <a:endParaRPr lang="zh-TW" altLang="en-US" dirty="0"/>
          </a:p>
        </p:txBody>
      </p:sp>
      <p:pic>
        <p:nvPicPr>
          <p:cNvPr id="10242" name="Picture 2" descr="C:\Users\user\Desktop\layout lecture\MKCELL_d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6122083" cy="5134744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6444208" y="1340768"/>
            <a:ext cx="23042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建成</a:t>
            </a:r>
            <a:r>
              <a:rPr lang="en-US" altLang="zh-TW" b="1" dirty="0" smtClean="0">
                <a:solidFill>
                  <a:srgbClr val="FF0000"/>
                </a:solidFill>
              </a:rPr>
              <a:t>Cell</a:t>
            </a:r>
            <a:r>
              <a:rPr lang="zh-TW" altLang="en-US" b="1" dirty="0" smtClean="0">
                <a:solidFill>
                  <a:srgbClr val="FF0000"/>
                </a:solidFill>
              </a:rPr>
              <a:t>之後會呈現左圖的樣子，若要檢視</a:t>
            </a:r>
            <a:r>
              <a:rPr lang="en-US" altLang="zh-TW" b="1" dirty="0" smtClean="0">
                <a:solidFill>
                  <a:srgbClr val="FF0000"/>
                </a:solidFill>
              </a:rPr>
              <a:t>Cell</a:t>
            </a:r>
            <a:r>
              <a:rPr lang="zh-TW" altLang="en-US" b="1" dirty="0" smtClean="0">
                <a:solidFill>
                  <a:srgbClr val="FF0000"/>
                </a:solidFill>
              </a:rPr>
              <a:t>內部之</a:t>
            </a:r>
            <a:r>
              <a:rPr lang="en-US" altLang="zh-TW" b="1" dirty="0" smtClean="0">
                <a:solidFill>
                  <a:srgbClr val="FF0000"/>
                </a:solidFill>
              </a:rPr>
              <a:t>layout</a:t>
            </a:r>
            <a:r>
              <a:rPr lang="zh-TW" altLang="en-US" b="1" dirty="0" smtClean="0">
                <a:solidFill>
                  <a:srgbClr val="FF0000"/>
                </a:solidFill>
              </a:rPr>
              <a:t>，按</a:t>
            </a:r>
            <a:r>
              <a:rPr lang="en-US" altLang="zh-TW" b="1" dirty="0" err="1" smtClean="0">
                <a:solidFill>
                  <a:srgbClr val="FF0000"/>
                </a:solidFill>
              </a:rPr>
              <a:t>Shift+F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即可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NMOS(6/10)</a:t>
            </a:r>
            <a:endParaRPr lang="zh-TW" altLang="en-US" dirty="0"/>
          </a:p>
        </p:txBody>
      </p:sp>
      <p:pic>
        <p:nvPicPr>
          <p:cNvPr id="11266" name="Picture 2" descr="C:\Users\user\Desktop\layout lecture\nmo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400600" cy="5016612"/>
          </a:xfrm>
          <a:prstGeom prst="rect">
            <a:avLst/>
          </a:prstGeom>
          <a:noFill/>
        </p:spPr>
      </p:pic>
      <p:cxnSp>
        <p:nvCxnSpPr>
          <p:cNvPr id="5" name="直線單箭頭接點 4"/>
          <p:cNvCxnSpPr/>
          <p:nvPr/>
        </p:nvCxnSpPr>
        <p:spPr>
          <a:xfrm>
            <a:off x="2843808" y="3717032"/>
            <a:ext cx="432048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699792" y="393305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&gt;0.12um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3275856" y="2204864"/>
            <a:ext cx="576064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059832" y="242088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0.18um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52120" y="3140968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Poly to Diff &gt;0.12</a:t>
            </a:r>
            <a:r>
              <a:rPr lang="el-GR" altLang="zh-TW" sz="2000" dirty="0" smtClean="0"/>
              <a:t> μ</a:t>
            </a:r>
            <a:r>
              <a:rPr lang="en-US" altLang="zh-TW" sz="2000" dirty="0" smtClean="0"/>
              <a:t>m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NMOS(7/10)</a:t>
            </a:r>
            <a:endParaRPr lang="zh-TW" altLang="en-US" dirty="0"/>
          </a:p>
        </p:txBody>
      </p:sp>
      <p:pic>
        <p:nvPicPr>
          <p:cNvPr id="12290" name="Picture 2" descr="C:\Users\user\Desktop\layout lecture\nmo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6296025" cy="489585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660232" y="1700808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按</a:t>
            </a:r>
            <a:r>
              <a:rPr lang="en-US" altLang="zh-TW" dirty="0" smtClean="0">
                <a:solidFill>
                  <a:srgbClr val="FF0000"/>
                </a:solidFill>
              </a:rPr>
              <a:t>“C”</a:t>
            </a:r>
            <a:r>
              <a:rPr lang="zh-TW" altLang="en-US" dirty="0" smtClean="0">
                <a:solidFill>
                  <a:srgbClr val="FF0000"/>
                </a:solidFill>
              </a:rPr>
              <a:t> 複製一個</a:t>
            </a:r>
            <a:r>
              <a:rPr lang="en-US" altLang="zh-TW" dirty="0" smtClean="0">
                <a:solidFill>
                  <a:srgbClr val="FF0000"/>
                </a:solidFill>
              </a:rPr>
              <a:t>CONT</a:t>
            </a:r>
            <a:r>
              <a:rPr lang="zh-TW" altLang="en-US" dirty="0" smtClean="0">
                <a:solidFill>
                  <a:srgbClr val="FF0000"/>
                </a:solidFill>
              </a:rPr>
              <a:t>到另一邊，與</a:t>
            </a:r>
            <a:r>
              <a:rPr lang="en-US" altLang="zh-TW" dirty="0" smtClean="0">
                <a:solidFill>
                  <a:srgbClr val="FF0000"/>
                </a:solidFill>
              </a:rPr>
              <a:t>POLY</a:t>
            </a:r>
            <a:r>
              <a:rPr lang="zh-TW" altLang="en-US" dirty="0" smtClean="0">
                <a:solidFill>
                  <a:srgbClr val="FF0000"/>
                </a:solidFill>
              </a:rPr>
              <a:t>的間距盡量取一樣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NMOS(8/10)</a:t>
            </a:r>
            <a:endParaRPr lang="zh-TW" altLang="en-US" dirty="0"/>
          </a:p>
        </p:txBody>
      </p:sp>
      <p:pic>
        <p:nvPicPr>
          <p:cNvPr id="13314" name="Picture 2" descr="C:\Users\user\Desktop\layout lecture\nmo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966203" cy="4662314"/>
          </a:xfrm>
          <a:prstGeom prst="rect">
            <a:avLst/>
          </a:prstGeom>
          <a:noFill/>
        </p:spPr>
      </p:pic>
      <p:cxnSp>
        <p:nvCxnSpPr>
          <p:cNvPr id="5" name="直線單箭頭接點 4"/>
          <p:cNvCxnSpPr/>
          <p:nvPr/>
        </p:nvCxnSpPr>
        <p:spPr>
          <a:xfrm flipV="1">
            <a:off x="3995936" y="3356992"/>
            <a:ext cx="0" cy="1008112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211960" y="3717032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0.25um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16216" y="148478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將兩邊的</a:t>
            </a:r>
            <a:r>
              <a:rPr lang="en-US" altLang="zh-TW" dirty="0" smtClean="0">
                <a:solidFill>
                  <a:srgbClr val="FF0000"/>
                </a:solidFill>
              </a:rPr>
              <a:t>Diff</a:t>
            </a:r>
            <a:r>
              <a:rPr lang="zh-TW" altLang="en-US" dirty="0" smtClean="0">
                <a:solidFill>
                  <a:srgbClr val="FF0000"/>
                </a:solidFill>
              </a:rPr>
              <a:t>層連接起來，</a:t>
            </a:r>
            <a:r>
              <a:rPr lang="en-US" altLang="zh-TW" dirty="0" smtClean="0">
                <a:solidFill>
                  <a:srgbClr val="FF0000"/>
                </a:solidFill>
              </a:rPr>
              <a:t>0.25</a:t>
            </a:r>
            <a:r>
              <a:rPr lang="el-GR" altLang="zh-TW" dirty="0" smtClean="0"/>
              <a:t> </a:t>
            </a:r>
            <a:r>
              <a:rPr lang="el-GR" altLang="zh-TW" dirty="0" smtClean="0">
                <a:solidFill>
                  <a:srgbClr val="FF0000"/>
                </a:solidFill>
              </a:rPr>
              <a:t>μ</a:t>
            </a:r>
            <a:r>
              <a:rPr lang="en-US" altLang="zh-TW" dirty="0" smtClean="0">
                <a:solidFill>
                  <a:srgbClr val="FF0000"/>
                </a:solidFill>
              </a:rPr>
              <a:t>m</a:t>
            </a:r>
            <a:r>
              <a:rPr lang="zh-TW" altLang="en-US" dirty="0" smtClean="0">
                <a:solidFill>
                  <a:srgbClr val="FF0000"/>
                </a:solidFill>
              </a:rPr>
              <a:t>為題目的</a:t>
            </a:r>
            <a:r>
              <a:rPr lang="en-US" altLang="zh-TW" dirty="0" smtClean="0">
                <a:solidFill>
                  <a:srgbClr val="FF0000"/>
                </a:solidFill>
              </a:rPr>
              <a:t>NMOS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W</a:t>
            </a:r>
            <a:r>
              <a:rPr lang="zh-TW" altLang="en-US" dirty="0" smtClean="0">
                <a:solidFill>
                  <a:srgbClr val="FF0000"/>
                </a:solidFill>
              </a:rPr>
              <a:t>值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NMOS(9/10)</a:t>
            </a:r>
            <a:endParaRPr lang="zh-TW" altLang="en-US" dirty="0"/>
          </a:p>
        </p:txBody>
      </p:sp>
      <p:pic>
        <p:nvPicPr>
          <p:cNvPr id="13314" name="Picture 2" descr="C:\Users\user\Desktop\layout lecture\nmo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966203" cy="4662314"/>
          </a:xfrm>
          <a:prstGeom prst="rect">
            <a:avLst/>
          </a:prstGeom>
          <a:noFill/>
        </p:spPr>
      </p:pic>
      <p:cxnSp>
        <p:nvCxnSpPr>
          <p:cNvPr id="5" name="直線單箭頭接點 4"/>
          <p:cNvCxnSpPr/>
          <p:nvPr/>
        </p:nvCxnSpPr>
        <p:spPr>
          <a:xfrm flipV="1">
            <a:off x="3563888" y="3284984"/>
            <a:ext cx="0" cy="1008112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2771800" y="3284984"/>
            <a:ext cx="792088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707904" y="3573016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W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87824" y="2852936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44208" y="148478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MOS</a:t>
            </a:r>
            <a:r>
              <a:rPr lang="zh-TW" altLang="en-US" dirty="0" smtClean="0">
                <a:solidFill>
                  <a:srgbClr val="FF0000"/>
                </a:solidFill>
              </a:rPr>
              <a:t>中的參數</a:t>
            </a:r>
            <a:r>
              <a:rPr lang="en-US" altLang="zh-TW" dirty="0" smtClean="0">
                <a:solidFill>
                  <a:srgbClr val="FF0000"/>
                </a:solidFill>
              </a:rPr>
              <a:t>W</a:t>
            </a:r>
            <a:r>
              <a:rPr lang="zh-TW" altLang="en-US" dirty="0" smtClean="0">
                <a:solidFill>
                  <a:srgbClr val="FF0000"/>
                </a:solidFill>
              </a:rPr>
              <a:t>和</a:t>
            </a:r>
            <a:r>
              <a:rPr lang="en-US" altLang="zh-TW" dirty="0" smtClean="0">
                <a:solidFill>
                  <a:srgbClr val="FF0000"/>
                </a:solidFill>
              </a:rPr>
              <a:t>L</a:t>
            </a:r>
            <a:r>
              <a:rPr lang="zh-TW" altLang="en-US" dirty="0" smtClean="0">
                <a:solidFill>
                  <a:srgbClr val="FF0000"/>
                </a:solidFill>
              </a:rPr>
              <a:t>在</a:t>
            </a:r>
            <a:r>
              <a:rPr lang="en-US" altLang="zh-TW" dirty="0" smtClean="0">
                <a:solidFill>
                  <a:srgbClr val="FF0000"/>
                </a:solidFill>
              </a:rPr>
              <a:t>layout</a:t>
            </a:r>
            <a:r>
              <a:rPr lang="zh-TW" altLang="en-US" dirty="0" smtClean="0">
                <a:solidFill>
                  <a:srgbClr val="FF0000"/>
                </a:solidFill>
              </a:rPr>
              <a:t>上指的就是</a:t>
            </a:r>
            <a:r>
              <a:rPr lang="en-US" altLang="zh-TW" dirty="0" smtClean="0">
                <a:solidFill>
                  <a:srgbClr val="FF0000"/>
                </a:solidFill>
              </a:rPr>
              <a:t>DIFF</a:t>
            </a:r>
            <a:r>
              <a:rPr lang="zh-TW" altLang="en-US" dirty="0" smtClean="0">
                <a:solidFill>
                  <a:srgbClr val="FF0000"/>
                </a:solidFill>
              </a:rPr>
              <a:t>與</a:t>
            </a:r>
            <a:r>
              <a:rPr lang="en-US" altLang="zh-TW" dirty="0" smtClean="0">
                <a:solidFill>
                  <a:srgbClr val="FF0000"/>
                </a:solidFill>
              </a:rPr>
              <a:t>POLY</a:t>
            </a:r>
            <a:r>
              <a:rPr lang="zh-TW" altLang="en-US" dirty="0" smtClean="0">
                <a:solidFill>
                  <a:srgbClr val="FF0000"/>
                </a:solidFill>
              </a:rPr>
              <a:t>重疊區域</a:t>
            </a:r>
            <a:r>
              <a:rPr lang="en-US" altLang="zh-TW" dirty="0" smtClean="0">
                <a:solidFill>
                  <a:srgbClr val="FF0000"/>
                </a:solidFill>
              </a:rPr>
              <a:t>(Channel</a:t>
            </a:r>
            <a:r>
              <a:rPr lang="zh-TW" altLang="en-US" dirty="0" smtClean="0">
                <a:solidFill>
                  <a:srgbClr val="FF0000"/>
                </a:solidFill>
              </a:rPr>
              <a:t>在此形成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 之長寬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NMOS(10/10)</a:t>
            </a:r>
            <a:endParaRPr lang="zh-TW" altLang="en-US" dirty="0"/>
          </a:p>
        </p:txBody>
      </p:sp>
      <p:pic>
        <p:nvPicPr>
          <p:cNvPr id="14338" name="Picture 2" descr="C:\Users\user\Desktop\layout lecture\nmo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43600" cy="3762375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516216" y="278092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&gt;0.2um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6372200" y="2708920"/>
            <a:ext cx="0" cy="576064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444208" y="3429000"/>
            <a:ext cx="576064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 descr="C:\Users\user\Desktop\layout lecture\ch_NIMP.png"/>
          <p:cNvPicPr>
            <a:picLocks noChangeAspect="1" noChangeArrowheads="1"/>
          </p:cNvPicPr>
          <p:nvPr/>
        </p:nvPicPr>
        <p:blipFill>
          <a:blip r:embed="rId3" cstate="print"/>
          <a:srcRect t="22000" b="5931"/>
          <a:stretch>
            <a:fillRect/>
          </a:stretch>
        </p:blipFill>
        <p:spPr bwMode="auto">
          <a:xfrm>
            <a:off x="0" y="1628800"/>
            <a:ext cx="1562100" cy="3528392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7487816" y="162880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NIMP</a:t>
            </a:r>
            <a:r>
              <a:rPr lang="zh-TW" altLang="en-US" dirty="0" smtClean="0"/>
              <a:t>從</a:t>
            </a:r>
            <a:r>
              <a:rPr lang="en-US" altLang="zh-TW" dirty="0" smtClean="0"/>
              <a:t>Diffusion</a:t>
            </a:r>
            <a:r>
              <a:rPr lang="zh-TW" altLang="en-US" dirty="0" smtClean="0"/>
              <a:t>向外延伸至少</a:t>
            </a:r>
            <a:r>
              <a:rPr lang="en-US" altLang="zh-TW" dirty="0" smtClean="0"/>
              <a:t>0.2</a:t>
            </a:r>
            <a:r>
              <a:rPr lang="el-GR" altLang="zh-TW" dirty="0" smtClean="0"/>
              <a:t>μ</a:t>
            </a:r>
            <a:r>
              <a:rPr lang="en-US" altLang="zh-TW" dirty="0" smtClean="0"/>
              <a:t>m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475656" y="6021288"/>
            <a:ext cx="7128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鋪上</a:t>
            </a:r>
            <a:r>
              <a:rPr lang="en-US" altLang="zh-TW" dirty="0" smtClean="0">
                <a:solidFill>
                  <a:srgbClr val="FF0000"/>
                </a:solidFill>
              </a:rPr>
              <a:t>NIMP</a:t>
            </a:r>
            <a:r>
              <a:rPr lang="zh-TW" altLang="en-US" dirty="0" smtClean="0">
                <a:solidFill>
                  <a:srgbClr val="FF0000"/>
                </a:solidFill>
              </a:rPr>
              <a:t>層之後，</a:t>
            </a:r>
            <a:r>
              <a:rPr lang="en-US" altLang="zh-TW" dirty="0" smtClean="0">
                <a:solidFill>
                  <a:srgbClr val="FF0000"/>
                </a:solidFill>
              </a:rPr>
              <a:t>DIFF</a:t>
            </a:r>
            <a:r>
              <a:rPr lang="zh-TW" altLang="en-US" dirty="0" smtClean="0">
                <a:solidFill>
                  <a:srgbClr val="FF0000"/>
                </a:solidFill>
              </a:rPr>
              <a:t>才是</a:t>
            </a:r>
            <a:r>
              <a:rPr lang="en-US" altLang="zh-TW" dirty="0" smtClean="0">
                <a:solidFill>
                  <a:srgbClr val="FF0000"/>
                </a:solidFill>
              </a:rPr>
              <a:t>N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+</a:t>
            </a:r>
            <a:r>
              <a:rPr lang="en-US" altLang="zh-TW" dirty="0" smtClean="0">
                <a:solidFill>
                  <a:srgbClr val="FF0000"/>
                </a:solidFill>
              </a:rPr>
              <a:t> Diffusion</a:t>
            </a:r>
            <a:r>
              <a:rPr lang="zh-TW" altLang="en-US" dirty="0" smtClean="0">
                <a:solidFill>
                  <a:srgbClr val="FF0000"/>
                </a:solidFill>
              </a:rPr>
              <a:t>，至此</a:t>
            </a:r>
            <a:r>
              <a:rPr lang="en-US" altLang="zh-TW" dirty="0" smtClean="0">
                <a:solidFill>
                  <a:srgbClr val="FF0000"/>
                </a:solidFill>
              </a:rPr>
              <a:t>NMOS</a:t>
            </a:r>
            <a:r>
              <a:rPr lang="zh-TW" altLang="en-US" dirty="0" smtClean="0">
                <a:solidFill>
                  <a:srgbClr val="FF0000"/>
                </a:solidFill>
              </a:rPr>
              <a:t>算是完成了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C:\Users\user\Desktop\layout lecture\MKcell_nm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295775" cy="268605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195736" y="450912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將畫好的</a:t>
            </a:r>
            <a:r>
              <a:rPr lang="en-US" altLang="zh-TW" dirty="0" smtClean="0">
                <a:solidFill>
                  <a:srgbClr val="FF0000"/>
                </a:solidFill>
              </a:rPr>
              <a:t>NMOS</a:t>
            </a:r>
            <a:r>
              <a:rPr lang="zh-TW" altLang="en-US" dirty="0" smtClean="0">
                <a:solidFill>
                  <a:srgbClr val="FF0000"/>
                </a:solidFill>
              </a:rPr>
              <a:t>做成元件，之後在其他電路需要用到相同參數的</a:t>
            </a:r>
            <a:r>
              <a:rPr lang="en-US" altLang="zh-TW" dirty="0" smtClean="0">
                <a:solidFill>
                  <a:srgbClr val="FF0000"/>
                </a:solidFill>
              </a:rPr>
              <a:t>NMOS</a:t>
            </a:r>
            <a:r>
              <a:rPr lang="zh-TW" altLang="en-US" dirty="0" smtClean="0">
                <a:solidFill>
                  <a:srgbClr val="FF0000"/>
                </a:solidFill>
              </a:rPr>
              <a:t>時，就可以用</a:t>
            </a:r>
            <a:r>
              <a:rPr lang="en-US" altLang="zh-TW" dirty="0" smtClean="0">
                <a:solidFill>
                  <a:srgbClr val="FF0000"/>
                </a:solidFill>
              </a:rPr>
              <a:t>”I”</a:t>
            </a:r>
            <a:r>
              <a:rPr lang="zh-TW" altLang="en-US" dirty="0" smtClean="0">
                <a:solidFill>
                  <a:srgbClr val="FF0000"/>
                </a:solidFill>
              </a:rPr>
              <a:t>呼叫近來，不需要再重畫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調整復原次數</a:t>
            </a:r>
            <a:endParaRPr lang="zh-TW" altLang="en-US" dirty="0"/>
          </a:p>
        </p:txBody>
      </p:sp>
      <p:pic>
        <p:nvPicPr>
          <p:cNvPr id="3074" name="Picture 2" descr="C:\Users\user\Desktop\layout lecture\set_undo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065962" cy="3200400"/>
          </a:xfrm>
          <a:prstGeom prst="rect">
            <a:avLst/>
          </a:prstGeom>
          <a:noFill/>
        </p:spPr>
      </p:pic>
      <p:pic>
        <p:nvPicPr>
          <p:cNvPr id="3075" name="Picture 3" descr="C:\Users\user\Desktop\layout lecture\set_und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1412776"/>
            <a:ext cx="4400550" cy="4562475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187624" y="1700808"/>
            <a:ext cx="1512168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2771800" y="1844824"/>
            <a:ext cx="1944216" cy="23762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0" y="4653136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在</a:t>
            </a:r>
            <a:r>
              <a:rPr lang="en-US" altLang="zh-TW" dirty="0" err="1" smtClean="0">
                <a:solidFill>
                  <a:srgbClr val="FF0000"/>
                </a:solidFill>
              </a:rPr>
              <a:t>icfb</a:t>
            </a:r>
            <a:r>
              <a:rPr lang="zh-TW" altLang="en-US" dirty="0" smtClean="0">
                <a:solidFill>
                  <a:srgbClr val="FF0000"/>
                </a:solidFill>
              </a:rPr>
              <a:t>工作列點</a:t>
            </a:r>
            <a:r>
              <a:rPr lang="en-US" altLang="zh-TW" dirty="0" smtClean="0">
                <a:solidFill>
                  <a:srgbClr val="FF0000"/>
                </a:solidFill>
              </a:rPr>
              <a:t>“Option”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User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Preference</a:t>
            </a:r>
            <a:b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Undo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Limit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調整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OK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2040" y="4221088"/>
            <a:ext cx="1512168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619672" y="292494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5576" y="170080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16216" y="407707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355976" y="162880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4.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1628800"/>
            <a:ext cx="504056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PMOS</a:t>
            </a:r>
            <a:endParaRPr lang="zh-TW" altLang="en-US" dirty="0"/>
          </a:p>
        </p:txBody>
      </p:sp>
      <p:pic>
        <p:nvPicPr>
          <p:cNvPr id="16386" name="Picture 2" descr="C:\Users\user\Desktop\layout lecture\PM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7920880" cy="5336159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4764" y="620688"/>
            <a:ext cx="18492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 flipV="1">
            <a:off x="5436096" y="1772816"/>
            <a:ext cx="1944216" cy="16561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C:\Users\user\Desktop\layout lecture\ch_NW.png"/>
          <p:cNvPicPr>
            <a:picLocks noChangeAspect="1" noChangeArrowheads="1"/>
          </p:cNvPicPr>
          <p:nvPr/>
        </p:nvPicPr>
        <p:blipFill>
          <a:blip r:embed="rId4" cstate="print"/>
          <a:srcRect t="35554" b="19536"/>
          <a:stretch>
            <a:fillRect/>
          </a:stretch>
        </p:blipFill>
        <p:spPr bwMode="auto">
          <a:xfrm>
            <a:off x="7124700" y="2924944"/>
            <a:ext cx="2019300" cy="2304256"/>
          </a:xfrm>
          <a:prstGeom prst="rect">
            <a:avLst/>
          </a:prstGeom>
          <a:noFill/>
        </p:spPr>
      </p:pic>
      <p:cxnSp>
        <p:nvCxnSpPr>
          <p:cNvPr id="9" name="直線單箭頭接點 8"/>
          <p:cNvCxnSpPr/>
          <p:nvPr/>
        </p:nvCxnSpPr>
        <p:spPr>
          <a:xfrm>
            <a:off x="6156176" y="3645024"/>
            <a:ext cx="1080120" cy="2880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004048" y="2492896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&gt;0.2um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932040" y="3068960"/>
            <a:ext cx="504056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4932040" y="2564904"/>
            <a:ext cx="0" cy="432048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2267744" y="2996952"/>
            <a:ext cx="0" cy="180020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115616" y="321297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0.75um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4932040" y="4797152"/>
            <a:ext cx="1224136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4932040" y="4797152"/>
            <a:ext cx="0" cy="1215752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5004048" y="515719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&gt;0.5um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3779912" y="3861048"/>
            <a:ext cx="360040" cy="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563888" y="40050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&gt;0.14um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259632" y="1052736"/>
            <a:ext cx="331236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Poly to CONT &gt;0.14</a:t>
            </a:r>
            <a:r>
              <a:rPr lang="el-GR" altLang="zh-TW" sz="2000" dirty="0" smtClean="0"/>
              <a:t> μ</a:t>
            </a:r>
            <a:r>
              <a:rPr lang="en-US" altLang="zh-TW" sz="2000" dirty="0" smtClean="0"/>
              <a:t>m</a:t>
            </a:r>
          </a:p>
          <a:p>
            <a:endParaRPr lang="zh-TW" altLang="en-US" dirty="0"/>
          </a:p>
        </p:txBody>
      </p:sp>
      <p:cxnSp>
        <p:nvCxnSpPr>
          <p:cNvPr id="31" name="直線單箭頭接點 30"/>
          <p:cNvCxnSpPr/>
          <p:nvPr/>
        </p:nvCxnSpPr>
        <p:spPr>
          <a:xfrm flipH="1" flipV="1">
            <a:off x="3563888" y="1484784"/>
            <a:ext cx="432048" cy="23042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3491880" y="4797152"/>
            <a:ext cx="0" cy="504056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2195736" y="4869160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&gt;0.2um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763688" y="6093296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Poly </a:t>
            </a:r>
            <a:r>
              <a:rPr lang="zh-TW" altLang="en-US" b="1" dirty="0" smtClean="0"/>
              <a:t>須超出</a:t>
            </a:r>
            <a:r>
              <a:rPr lang="en-US" altLang="zh-TW" b="1" dirty="0" smtClean="0"/>
              <a:t>DIFF</a:t>
            </a:r>
            <a:r>
              <a:rPr lang="zh-TW" altLang="en-US" b="1" dirty="0" smtClean="0"/>
              <a:t>邊界</a:t>
            </a:r>
            <a:r>
              <a:rPr lang="en-US" altLang="zh-TW" b="1" dirty="0" smtClean="0"/>
              <a:t>0.2</a:t>
            </a:r>
            <a:r>
              <a:rPr lang="el-GR" altLang="zh-TW" dirty="0" smtClean="0"/>
              <a:t> μ</a:t>
            </a:r>
            <a:r>
              <a:rPr lang="en-US" altLang="zh-TW" dirty="0" smtClean="0"/>
              <a:t>m</a:t>
            </a:r>
            <a:endParaRPr lang="zh-TW" altLang="en-US" b="1" dirty="0"/>
          </a:p>
        </p:txBody>
      </p:sp>
      <p:cxnSp>
        <p:nvCxnSpPr>
          <p:cNvPr id="37" name="直線單箭頭接點 36"/>
          <p:cNvCxnSpPr/>
          <p:nvPr/>
        </p:nvCxnSpPr>
        <p:spPr>
          <a:xfrm flipH="1">
            <a:off x="3203848" y="5301208"/>
            <a:ext cx="216024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呼叫元件</a:t>
            </a:r>
            <a:r>
              <a:rPr lang="en-US" altLang="zh-TW" dirty="0" smtClean="0"/>
              <a:t>(“</a:t>
            </a:r>
            <a:r>
              <a:rPr lang="en-US" altLang="zh-TW" dirty="0" err="1" smtClean="0"/>
              <a:t>I”nstance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7410" name="Picture 2" descr="C:\Users\user\Desktop\layout lecture\callcell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3705225" cy="3086100"/>
          </a:xfrm>
          <a:prstGeom prst="rect">
            <a:avLst/>
          </a:prstGeom>
          <a:noFill/>
        </p:spPr>
      </p:pic>
      <p:pic>
        <p:nvPicPr>
          <p:cNvPr id="17411" name="Picture 3" descr="C:\Users\user\Desktop\layout lecture\callcell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7646988" cy="2952750"/>
          </a:xfrm>
          <a:prstGeom prst="rect">
            <a:avLst/>
          </a:prstGeom>
          <a:noFill/>
        </p:spPr>
      </p:pic>
      <p:pic>
        <p:nvPicPr>
          <p:cNvPr id="17412" name="Picture 4" descr="C:\Users\user\Desktop\layout lecture\callcell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1196752"/>
            <a:ext cx="3600400" cy="297546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0" y="1556792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</a:rPr>
              <a:t>按</a:t>
            </a:r>
            <a:r>
              <a:rPr lang="en-US" altLang="zh-TW" b="1" dirty="0" smtClean="0">
                <a:solidFill>
                  <a:srgbClr val="FF0000"/>
                </a:solidFill>
              </a:rPr>
              <a:t>“I”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827584" y="1700808"/>
            <a:ext cx="288032" cy="720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139952" y="1916832"/>
            <a:ext cx="648072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779912" y="141277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</a:rPr>
              <a:t>點</a:t>
            </a:r>
            <a:r>
              <a:rPr lang="en-US" altLang="zh-TW" b="1" dirty="0" smtClean="0">
                <a:solidFill>
                  <a:srgbClr val="FF0000"/>
                </a:solidFill>
              </a:rPr>
              <a:t>”Browse”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3923928" y="2204864"/>
            <a:ext cx="360040" cy="12961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347864" y="501317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</a:rPr>
              <a:t>選要呼叫進來的電路</a:t>
            </a:r>
            <a:r>
              <a:rPr lang="en-US" altLang="zh-TW" b="1" dirty="0" smtClean="0">
                <a:solidFill>
                  <a:srgbClr val="FF0000"/>
                </a:solidFill>
              </a:rPr>
              <a:t>cell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940152" y="472514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4.</a:t>
            </a:r>
            <a:r>
              <a:rPr lang="zh-TW" altLang="en-US" b="1" dirty="0" smtClean="0">
                <a:solidFill>
                  <a:srgbClr val="FF0000"/>
                </a:solidFill>
              </a:rPr>
              <a:t>選</a:t>
            </a:r>
            <a:r>
              <a:rPr lang="en-US" altLang="zh-TW" b="1" dirty="0" smtClean="0">
                <a:solidFill>
                  <a:srgbClr val="FF0000"/>
                </a:solidFill>
              </a:rPr>
              <a:t>”layout”</a:t>
            </a:r>
            <a:r>
              <a:rPr lang="zh-TW" altLang="en-US" b="1" dirty="0" smtClean="0">
                <a:solidFill>
                  <a:srgbClr val="FF0000"/>
                </a:solidFill>
              </a:rPr>
              <a:t>，然後</a:t>
            </a:r>
            <a:r>
              <a:rPr lang="en-US" altLang="zh-TW" b="1" dirty="0" smtClean="0">
                <a:solidFill>
                  <a:srgbClr val="FF0000"/>
                </a:solidFill>
              </a:rPr>
              <a:t>close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7380312" y="4221088"/>
            <a:ext cx="0" cy="504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724128" y="105273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5.</a:t>
            </a:r>
            <a:r>
              <a:rPr lang="zh-TW" altLang="en-US" b="1" dirty="0" smtClean="0">
                <a:solidFill>
                  <a:srgbClr val="FF0000"/>
                </a:solidFill>
              </a:rPr>
              <a:t>點</a:t>
            </a:r>
            <a:r>
              <a:rPr lang="en-US" altLang="zh-TW" b="1" dirty="0" smtClean="0">
                <a:solidFill>
                  <a:srgbClr val="FF0000"/>
                </a:solidFill>
              </a:rPr>
              <a:t>”Hide”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8104" y="1412776"/>
            <a:ext cx="576064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呼叫元件</a:t>
            </a:r>
            <a:r>
              <a:rPr lang="en-US" altLang="zh-TW" dirty="0" smtClean="0"/>
              <a:t>(“</a:t>
            </a:r>
            <a:r>
              <a:rPr lang="en-US" altLang="zh-TW" dirty="0" err="1" smtClean="0"/>
              <a:t>I”nstance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8434" name="Picture 2" descr="C:\Users\user\Desktop\layout lecture\callcell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3907217" cy="2304256"/>
          </a:xfrm>
          <a:prstGeom prst="rect">
            <a:avLst/>
          </a:prstGeom>
          <a:noFill/>
        </p:spPr>
      </p:pic>
      <p:pic>
        <p:nvPicPr>
          <p:cNvPr id="18436" name="Picture 4" descr="C:\Users\user\Desktop\layout lecture\callcell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3629025" cy="30099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331640" y="2780928"/>
            <a:ext cx="2448272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3779912" y="2852936"/>
            <a:ext cx="1008112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555776" y="3140968"/>
            <a:ext cx="1152128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347864" y="3429000"/>
            <a:ext cx="720080" cy="1440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211960" y="5229200"/>
            <a:ext cx="1584176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572000" y="5445224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0.47um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4211960" y="5085184"/>
            <a:ext cx="0" cy="2880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796136" y="5085184"/>
            <a:ext cx="0" cy="2880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 descr="C:\Users\user\Desktop\layout lecture\callcell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6893253" cy="3888432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491880" y="5301208"/>
            <a:ext cx="3888432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CONT to CONT &gt;0.25</a:t>
            </a:r>
            <a:r>
              <a:rPr lang="el-GR" altLang="zh-TW" sz="2000" dirty="0" smtClean="0"/>
              <a:t> μ</a:t>
            </a:r>
            <a:r>
              <a:rPr lang="en-US" altLang="zh-TW" sz="2000" dirty="0" smtClean="0"/>
              <a:t>m</a:t>
            </a:r>
            <a:br>
              <a:rPr lang="en-US" altLang="zh-TW" sz="2000" dirty="0" smtClean="0"/>
            </a:br>
            <a:r>
              <a:rPr lang="zh-TW" altLang="en-US" sz="2000" dirty="0" smtClean="0"/>
              <a:t>但如果呼叫出來的</a:t>
            </a:r>
            <a:r>
              <a:rPr lang="en-US" altLang="zh-TW" sz="2000" dirty="0" smtClean="0"/>
              <a:t>CONT</a:t>
            </a:r>
            <a:r>
              <a:rPr lang="zh-TW" altLang="en-US" sz="2000" dirty="0" smtClean="0"/>
              <a:t>間距是</a:t>
            </a:r>
            <a:r>
              <a:rPr lang="en-US" altLang="zh-TW" sz="2000" dirty="0" smtClean="0"/>
              <a:t>0.24</a:t>
            </a:r>
            <a:r>
              <a:rPr lang="el-GR" altLang="zh-TW" sz="2000" dirty="0" smtClean="0"/>
              <a:t> μ</a:t>
            </a:r>
            <a:r>
              <a:rPr lang="en-US" altLang="zh-TW" sz="2000" dirty="0" smtClean="0"/>
              <a:t>m</a:t>
            </a:r>
            <a:r>
              <a:rPr lang="zh-TW" altLang="en-US" sz="2000" dirty="0" smtClean="0"/>
              <a:t>，怎麼辦</a:t>
            </a:r>
            <a:r>
              <a:rPr lang="en-US" altLang="zh-TW" sz="2000" dirty="0" smtClean="0"/>
              <a:t>?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C:\Users\user\Desktop\layout lecture\callcell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5562600" cy="3324225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467544" y="1484784"/>
            <a:ext cx="7128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選取整個</a:t>
            </a:r>
            <a:r>
              <a:rPr lang="en-US" altLang="zh-TW" dirty="0" smtClean="0"/>
              <a:t>CONT</a:t>
            </a:r>
            <a:r>
              <a:rPr lang="zh-TW" altLang="en-US" dirty="0" smtClean="0"/>
              <a:t>，按</a:t>
            </a:r>
            <a:r>
              <a:rPr lang="en-US" altLang="zh-TW" dirty="0" smtClean="0"/>
              <a:t>“Q”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4869160"/>
            <a:ext cx="2088232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2195736" y="1916832"/>
            <a:ext cx="0" cy="4320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131840" y="5301208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在</a:t>
            </a:r>
            <a:r>
              <a:rPr lang="en-US" altLang="zh-TW" b="1" dirty="0" smtClean="0">
                <a:solidFill>
                  <a:srgbClr val="FF0000"/>
                </a:solidFill>
              </a:rPr>
              <a:t>Delta X</a:t>
            </a:r>
            <a:r>
              <a:rPr lang="zh-TW" altLang="en-US" b="1" dirty="0" smtClean="0">
                <a:solidFill>
                  <a:srgbClr val="FF0000"/>
                </a:solidFill>
              </a:rPr>
              <a:t>的值上</a:t>
            </a:r>
            <a:r>
              <a:rPr lang="en-US" altLang="zh-TW" b="1" dirty="0" smtClean="0">
                <a:solidFill>
                  <a:srgbClr val="FF0000"/>
                </a:solidFill>
              </a:rPr>
              <a:t>+0.01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 descr="C:\Users\user\Desktop\layout lecture\callcell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23288" cy="4371975"/>
          </a:xfrm>
          <a:prstGeom prst="rect">
            <a:avLst/>
          </a:prstGeom>
          <a:noFill/>
        </p:spPr>
      </p:pic>
      <p:cxnSp>
        <p:nvCxnSpPr>
          <p:cNvPr id="5" name="直線單箭頭接點 4"/>
          <p:cNvCxnSpPr/>
          <p:nvPr/>
        </p:nvCxnSpPr>
        <p:spPr>
          <a:xfrm flipV="1">
            <a:off x="4572000" y="4365104"/>
            <a:ext cx="0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131840" y="5229200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此處再用</a:t>
            </a:r>
            <a:r>
              <a:rPr lang="en-US" altLang="zh-TW" b="1" dirty="0" smtClean="0">
                <a:solidFill>
                  <a:srgbClr val="FF0000"/>
                </a:solidFill>
              </a:rPr>
              <a:t>DIFF</a:t>
            </a:r>
            <a:r>
              <a:rPr lang="zh-TW" altLang="en-US" b="1" dirty="0" smtClean="0">
                <a:solidFill>
                  <a:srgbClr val="FF0000"/>
                </a:solidFill>
              </a:rPr>
              <a:t>層補回去即可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C:\Users\user\Desktop\layout lecture\P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896544" cy="5617016"/>
          </a:xfrm>
          <a:prstGeom prst="rect">
            <a:avLst/>
          </a:prstGeom>
          <a:noFill/>
        </p:spPr>
      </p:pic>
      <p:grpSp>
        <p:nvGrpSpPr>
          <p:cNvPr id="10" name="群組 9"/>
          <p:cNvGrpSpPr/>
          <p:nvPr/>
        </p:nvGrpSpPr>
        <p:grpSpPr>
          <a:xfrm>
            <a:off x="5004048" y="2636912"/>
            <a:ext cx="4249490" cy="3384376"/>
            <a:chOff x="322511" y="332656"/>
            <a:chExt cx="5472112" cy="3865562"/>
          </a:xfrm>
        </p:grpSpPr>
        <p:pic>
          <p:nvPicPr>
            <p:cNvPr id="11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 r="3973"/>
            <a:stretch>
              <a:fillRect/>
            </a:stretch>
          </p:blipFill>
          <p:spPr bwMode="auto">
            <a:xfrm>
              <a:off x="395536" y="332656"/>
              <a:ext cx="5256212" cy="169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511" y="2132881"/>
              <a:ext cx="5472112" cy="206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" name="直線單箭頭接點 4"/>
          <p:cNvCxnSpPr/>
          <p:nvPr/>
        </p:nvCxnSpPr>
        <p:spPr>
          <a:xfrm flipH="1">
            <a:off x="3563888" y="4293096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292080" y="3284984"/>
            <a:ext cx="504056" cy="21602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3131840" y="4365104"/>
            <a:ext cx="288032" cy="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203848" y="3789040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3059832" y="4005064"/>
            <a:ext cx="0" cy="288032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C:\Users\user\Desktop\layout lecture\N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438775" cy="6010275"/>
          </a:xfrm>
          <a:prstGeom prst="rect">
            <a:avLst/>
          </a:prstGeom>
          <a:noFill/>
        </p:spPr>
      </p:pic>
      <p:grpSp>
        <p:nvGrpSpPr>
          <p:cNvPr id="5" name="群組 4"/>
          <p:cNvGrpSpPr/>
          <p:nvPr/>
        </p:nvGrpSpPr>
        <p:grpSpPr>
          <a:xfrm>
            <a:off x="4894510" y="332656"/>
            <a:ext cx="4249490" cy="3384376"/>
            <a:chOff x="322511" y="332656"/>
            <a:chExt cx="5472112" cy="3865562"/>
          </a:xfrm>
        </p:grpSpPr>
        <p:pic>
          <p:nvPicPr>
            <p:cNvPr id="6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 r="3973"/>
            <a:stretch>
              <a:fillRect/>
            </a:stretch>
          </p:blipFill>
          <p:spPr bwMode="auto">
            <a:xfrm>
              <a:off x="395536" y="332656"/>
              <a:ext cx="5256212" cy="169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511" y="2132881"/>
              <a:ext cx="5472112" cy="206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直線單箭頭接點 7"/>
          <p:cNvCxnSpPr/>
          <p:nvPr/>
        </p:nvCxnSpPr>
        <p:spPr>
          <a:xfrm>
            <a:off x="3563888" y="980728"/>
            <a:ext cx="288032" cy="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635896" y="4046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3491880" y="692696"/>
            <a:ext cx="0" cy="288032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3779912" y="1628800"/>
            <a:ext cx="46085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388424" y="836712"/>
            <a:ext cx="504056" cy="21602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2952328" cy="305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接點 8"/>
          <p:cNvCxnSpPr/>
          <p:nvPr/>
        </p:nvCxnSpPr>
        <p:spPr>
          <a:xfrm>
            <a:off x="7847856" y="3861048"/>
            <a:ext cx="0" cy="50405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7847856" y="4293096"/>
            <a:ext cx="43204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7847856" y="3933056"/>
            <a:ext cx="36004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7703840" y="3933056"/>
            <a:ext cx="0" cy="3600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07896" y="4293096"/>
            <a:ext cx="0" cy="3600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196486" y="3601169"/>
            <a:ext cx="0" cy="3600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7448203" y="4101802"/>
            <a:ext cx="28803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 flipV="1">
            <a:off x="7864649" y="4110533"/>
            <a:ext cx="465187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4" descr="C:\Users\user\Desktop\layout lecture\P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592288" cy="2973715"/>
          </a:xfrm>
          <a:prstGeom prst="rect">
            <a:avLst/>
          </a:prstGeom>
          <a:noFill/>
        </p:spPr>
      </p:pic>
      <p:cxnSp>
        <p:nvCxnSpPr>
          <p:cNvPr id="30" name="直線接點 29"/>
          <p:cNvCxnSpPr/>
          <p:nvPr/>
        </p:nvCxnSpPr>
        <p:spPr>
          <a:xfrm>
            <a:off x="7847856" y="1412776"/>
            <a:ext cx="0" cy="50405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7847856" y="1484784"/>
            <a:ext cx="36004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7847856" y="1844824"/>
            <a:ext cx="36004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7703840" y="1484784"/>
            <a:ext cx="0" cy="3600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8207896" y="1844824"/>
            <a:ext cx="0" cy="3600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8196486" y="1152897"/>
            <a:ext cx="0" cy="3600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H="1">
            <a:off x="7448203" y="1653530"/>
            <a:ext cx="28803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H="1" flipV="1">
            <a:off x="7864649" y="1662261"/>
            <a:ext cx="465187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8063880" y="76470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055768" y="148478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991872" y="227687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8279904" y="148478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B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8279904" y="400506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B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7919864" y="472514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983760" y="3861048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919864" y="321297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39552" y="4221088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S/D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1835696" y="4221088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D/S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683568" y="227687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S/D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1979712" y="227687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D/S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7415808" y="2708920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PMOS</a:t>
            </a:r>
            <a:r>
              <a:rPr lang="zh-TW" altLang="en-US" b="1" dirty="0" smtClean="0"/>
              <a:t>電路符號</a:t>
            </a:r>
            <a:endParaRPr lang="zh-TW" altLang="en-US" b="1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7271792" y="5157192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NMOS</a:t>
            </a:r>
            <a:r>
              <a:rPr lang="zh-TW" altLang="en-US" b="1" dirty="0" smtClean="0"/>
              <a:t>電路符號</a:t>
            </a:r>
            <a:endParaRPr lang="zh-TW" altLang="en-US" b="1" dirty="0"/>
          </a:p>
        </p:txBody>
      </p:sp>
      <p:cxnSp>
        <p:nvCxnSpPr>
          <p:cNvPr id="54" name="直線單箭頭接點 53"/>
          <p:cNvCxnSpPr>
            <a:stCxn id="40" idx="1"/>
          </p:cNvCxnSpPr>
          <p:nvPr/>
        </p:nvCxnSpPr>
        <p:spPr>
          <a:xfrm flipH="1" flipV="1">
            <a:off x="1619672" y="1340768"/>
            <a:ext cx="5436096" cy="3286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 flipV="1">
            <a:off x="1691680" y="3356992"/>
            <a:ext cx="5256584" cy="6480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H="1">
            <a:off x="2483768" y="360040"/>
            <a:ext cx="1800200" cy="2606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4355976" y="116632"/>
            <a:ext cx="43924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PMOS</a:t>
            </a:r>
            <a:r>
              <a:rPr lang="zh-TW" altLang="en-US" b="1" dirty="0" smtClean="0">
                <a:solidFill>
                  <a:srgbClr val="FF0000"/>
                </a:solidFill>
              </a:rPr>
              <a:t>的</a:t>
            </a:r>
            <a:r>
              <a:rPr lang="en-US" altLang="zh-TW" b="1" dirty="0" smtClean="0">
                <a:solidFill>
                  <a:srgbClr val="FF0000"/>
                </a:solidFill>
              </a:rPr>
              <a:t>BODY</a:t>
            </a:r>
            <a:r>
              <a:rPr lang="zh-TW" altLang="en-US" b="1" dirty="0" smtClean="0">
                <a:solidFill>
                  <a:srgbClr val="FF0000"/>
                </a:solidFill>
              </a:rPr>
              <a:t>端為</a:t>
            </a:r>
            <a:r>
              <a:rPr lang="en-US" altLang="zh-TW" b="1" dirty="0" smtClean="0">
                <a:solidFill>
                  <a:srgbClr val="FF0000"/>
                </a:solidFill>
              </a:rPr>
              <a:t>NWELL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須靠</a:t>
            </a:r>
            <a:r>
              <a:rPr lang="en-US" altLang="zh-TW" b="1" dirty="0" smtClean="0">
                <a:solidFill>
                  <a:srgbClr val="FF0000"/>
                </a:solidFill>
              </a:rPr>
              <a:t>N Tap </a:t>
            </a:r>
            <a:r>
              <a:rPr lang="zh-TW" altLang="en-US" b="1" dirty="0" smtClean="0">
                <a:solidFill>
                  <a:srgbClr val="FF0000"/>
                </a:solidFill>
              </a:rPr>
              <a:t>給它電位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347864" y="5589240"/>
            <a:ext cx="43924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NMOS</a:t>
            </a:r>
            <a:r>
              <a:rPr lang="zh-TW" altLang="en-US" b="1" dirty="0" smtClean="0">
                <a:solidFill>
                  <a:srgbClr val="FF0000"/>
                </a:solidFill>
              </a:rPr>
              <a:t>的</a:t>
            </a:r>
            <a:r>
              <a:rPr lang="en-US" altLang="zh-TW" b="1" dirty="0" smtClean="0">
                <a:solidFill>
                  <a:srgbClr val="FF0000"/>
                </a:solidFill>
              </a:rPr>
              <a:t>BODY</a:t>
            </a:r>
            <a:r>
              <a:rPr lang="zh-TW" altLang="en-US" b="1" dirty="0" smtClean="0">
                <a:solidFill>
                  <a:srgbClr val="FF0000"/>
                </a:solidFill>
              </a:rPr>
              <a:t>端為</a:t>
            </a:r>
            <a:r>
              <a:rPr lang="en-US" altLang="zh-TW" b="1" dirty="0" smtClean="0">
                <a:solidFill>
                  <a:srgbClr val="FF0000"/>
                </a:solidFill>
              </a:rPr>
              <a:t>P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Sub</a:t>
            </a:r>
            <a:r>
              <a:rPr lang="zh-TW" altLang="en-US" b="1" dirty="0" smtClean="0">
                <a:solidFill>
                  <a:srgbClr val="FF0000"/>
                </a:solidFill>
              </a:rPr>
              <a:t>，也就是整個黑色畫布，須靠</a:t>
            </a:r>
            <a:r>
              <a:rPr lang="en-US" altLang="zh-TW" b="1" dirty="0" smtClean="0">
                <a:solidFill>
                  <a:srgbClr val="FF0000"/>
                </a:solidFill>
              </a:rPr>
              <a:t>P Tap </a:t>
            </a:r>
            <a:r>
              <a:rPr lang="zh-TW" altLang="en-US" b="1" dirty="0" smtClean="0">
                <a:solidFill>
                  <a:srgbClr val="FF0000"/>
                </a:solidFill>
              </a:rPr>
              <a:t>給它電位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64" name="直線單箭頭接點 63"/>
          <p:cNvCxnSpPr/>
          <p:nvPr/>
        </p:nvCxnSpPr>
        <p:spPr>
          <a:xfrm flipH="1" flipV="1">
            <a:off x="2411760" y="5373216"/>
            <a:ext cx="115212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68"/>
          <p:cNvSpPr txBox="1"/>
          <p:nvPr/>
        </p:nvSpPr>
        <p:spPr>
          <a:xfrm>
            <a:off x="3203848" y="2060848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PMOS</a:t>
            </a:r>
            <a:r>
              <a:rPr lang="zh-TW" altLang="en-US" b="1" dirty="0" smtClean="0">
                <a:solidFill>
                  <a:srgbClr val="FF0000"/>
                </a:solidFill>
              </a:rPr>
              <a:t>與</a:t>
            </a:r>
            <a:r>
              <a:rPr lang="en-US" altLang="zh-TW" b="1" dirty="0" smtClean="0">
                <a:solidFill>
                  <a:srgbClr val="FF0000"/>
                </a:solidFill>
              </a:rPr>
              <a:t>NMOS</a:t>
            </a:r>
            <a:r>
              <a:rPr lang="zh-TW" altLang="en-US" b="1" dirty="0" smtClean="0">
                <a:solidFill>
                  <a:srgbClr val="FF0000"/>
                </a:solidFill>
              </a:rPr>
              <a:t>皆為對稱結構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因此</a:t>
            </a:r>
            <a:r>
              <a:rPr lang="en-US" altLang="zh-TW" b="1" dirty="0" smtClean="0">
                <a:solidFill>
                  <a:srgbClr val="FF0000"/>
                </a:solidFill>
              </a:rPr>
              <a:t>Source</a:t>
            </a:r>
            <a:r>
              <a:rPr lang="zh-TW" altLang="en-US" b="1" dirty="0" smtClean="0">
                <a:solidFill>
                  <a:srgbClr val="FF0000"/>
                </a:solidFill>
              </a:rPr>
              <a:t>與</a:t>
            </a:r>
            <a:r>
              <a:rPr lang="en-US" altLang="zh-TW" b="1" dirty="0" smtClean="0">
                <a:solidFill>
                  <a:srgbClr val="FF0000"/>
                </a:solidFill>
              </a:rPr>
              <a:t>Drain</a:t>
            </a:r>
            <a:r>
              <a:rPr lang="zh-TW" altLang="en-US" b="1" dirty="0" smtClean="0">
                <a:solidFill>
                  <a:srgbClr val="FF0000"/>
                </a:solidFill>
              </a:rPr>
              <a:t>端是由設計者自行決定，當你決定其中一邊是</a:t>
            </a:r>
            <a:r>
              <a:rPr lang="en-US" altLang="zh-TW" b="1" dirty="0" smtClean="0">
                <a:solidFill>
                  <a:srgbClr val="FF0000"/>
                </a:solidFill>
              </a:rPr>
              <a:t>S</a:t>
            </a:r>
            <a:r>
              <a:rPr lang="zh-TW" altLang="en-US" b="1" dirty="0" smtClean="0">
                <a:solidFill>
                  <a:srgbClr val="FF0000"/>
                </a:solidFill>
              </a:rPr>
              <a:t>，另一邊就是</a:t>
            </a:r>
            <a:r>
              <a:rPr lang="en-US" altLang="zh-TW" b="1" dirty="0" smtClean="0">
                <a:solidFill>
                  <a:srgbClr val="FF0000"/>
                </a:solidFill>
              </a:rPr>
              <a:t>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連線</a:t>
            </a:r>
            <a:endParaRPr lang="zh-TW" altLang="en-US" dirty="0"/>
          </a:p>
        </p:txBody>
      </p:sp>
      <p:pic>
        <p:nvPicPr>
          <p:cNvPr id="24578" name="Picture 2" descr="C:\Users\user\Desktop\layout lecture\pa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630287" cy="4876701"/>
          </a:xfrm>
          <a:prstGeom prst="rect">
            <a:avLst/>
          </a:prstGeom>
          <a:noFill/>
        </p:spPr>
      </p:pic>
      <p:pic>
        <p:nvPicPr>
          <p:cNvPr id="24579" name="Picture 3" descr="C:\Users\user\Desktop\layout lecture\path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4248472" cy="3641547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3059832" y="1196752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使用快捷建</a:t>
            </a:r>
            <a:r>
              <a:rPr lang="en-US" altLang="zh-TW" b="1" dirty="0" smtClean="0">
                <a:solidFill>
                  <a:srgbClr val="FF0000"/>
                </a:solidFill>
              </a:rPr>
              <a:t>“P”</a:t>
            </a:r>
            <a:r>
              <a:rPr lang="zh-TW" altLang="en-US" b="1" dirty="0" smtClean="0">
                <a:solidFill>
                  <a:srgbClr val="FF0000"/>
                </a:solidFill>
              </a:rPr>
              <a:t>可以拉線段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拉線途中按</a:t>
            </a:r>
            <a:r>
              <a:rPr lang="en-US" altLang="zh-TW" b="1" dirty="0" smtClean="0">
                <a:solidFill>
                  <a:srgbClr val="FF0000"/>
                </a:solidFill>
              </a:rPr>
              <a:t>F3</a:t>
            </a:r>
            <a:r>
              <a:rPr lang="zh-TW" altLang="en-US" b="1" dirty="0" smtClean="0">
                <a:solidFill>
                  <a:srgbClr val="FF0000"/>
                </a:solidFill>
              </a:rPr>
              <a:t>可以調整線寬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>
            <a:endCxn id="12" idx="1"/>
          </p:cNvCxnSpPr>
          <p:nvPr/>
        </p:nvCxnSpPr>
        <p:spPr>
          <a:xfrm flipV="1">
            <a:off x="1835696" y="3176972"/>
            <a:ext cx="1224136" cy="3960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059832" y="2996952"/>
            <a:ext cx="1440160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267744" y="3501008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F3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4580" name="Picture 4" descr="C:\Users\user\Desktop\layout lecture\path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7019" y="1124744"/>
            <a:ext cx="2256981" cy="5044232"/>
          </a:xfrm>
          <a:prstGeom prst="rect">
            <a:avLst/>
          </a:prstGeom>
          <a:noFill/>
        </p:spPr>
      </p:pic>
      <p:cxnSp>
        <p:nvCxnSpPr>
          <p:cNvPr id="16" name="直線單箭頭接點 15"/>
          <p:cNvCxnSpPr/>
          <p:nvPr/>
        </p:nvCxnSpPr>
        <p:spPr>
          <a:xfrm>
            <a:off x="6300192" y="3501008"/>
            <a:ext cx="115212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建立</a:t>
            </a:r>
            <a:r>
              <a:rPr lang="en-US" altLang="zh-TW" dirty="0" smtClean="0"/>
              <a:t>cell</a:t>
            </a:r>
            <a:endParaRPr lang="zh-TW" altLang="en-US" dirty="0"/>
          </a:p>
        </p:txBody>
      </p:sp>
      <p:pic>
        <p:nvPicPr>
          <p:cNvPr id="4" name="圖片 3" descr="MKcellview_1.png"/>
          <p:cNvPicPr>
            <a:picLocks noChangeAspect="1"/>
          </p:cNvPicPr>
          <p:nvPr/>
        </p:nvPicPr>
        <p:blipFill>
          <a:blip r:embed="rId2" cstate="print"/>
          <a:srcRect b="56463"/>
          <a:stretch>
            <a:fillRect/>
          </a:stretch>
        </p:blipFill>
        <p:spPr>
          <a:xfrm>
            <a:off x="251520" y="1052736"/>
            <a:ext cx="5800000" cy="21602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63688" y="1844824"/>
            <a:ext cx="936104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-75878" y="120015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62880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43808" y="1772816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555776" y="2204864"/>
            <a:ext cx="72008" cy="136815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layout lecture\MKcellview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2600325" cy="2247900"/>
          </a:xfrm>
          <a:prstGeom prst="rect">
            <a:avLst/>
          </a:prstGeom>
          <a:noFill/>
        </p:spPr>
      </p:pic>
      <p:pic>
        <p:nvPicPr>
          <p:cNvPr id="1027" name="Picture 3" descr="C:\Users\user\Desktop\layout lecture\MKcellview_6.png"/>
          <p:cNvPicPr>
            <a:picLocks noChangeAspect="1" noChangeArrowheads="1"/>
          </p:cNvPicPr>
          <p:nvPr/>
        </p:nvPicPr>
        <p:blipFill>
          <a:blip r:embed="rId4" cstate="print"/>
          <a:srcRect r="9882" b="33334"/>
          <a:stretch>
            <a:fillRect/>
          </a:stretch>
        </p:blipFill>
        <p:spPr bwMode="auto">
          <a:xfrm>
            <a:off x="3851920" y="3284984"/>
            <a:ext cx="5184576" cy="3257525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6084168" y="7647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File</a:t>
            </a:r>
            <a:r>
              <a:rPr lang="en-US" altLang="zh-TW" dirty="0" err="1" smtClean="0">
                <a:solidFill>
                  <a:srgbClr val="FF0000"/>
                </a:solidFill>
                <a:sym typeface="Wingdings" pitchFamily="2" charset="2"/>
              </a:rPr>
              <a:t>NewCell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 View</a:t>
            </a:r>
            <a:b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打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Cell Name</a:t>
            </a:r>
            <a:b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Tool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選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”Virtuoso”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1720" y="4437112"/>
            <a:ext cx="1512168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051720" y="5013176"/>
            <a:ext cx="1512168" cy="2880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915816" y="436510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4.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979712" y="5013176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5.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344805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5828531" y="4033217"/>
            <a:ext cx="881633" cy="1051967"/>
            <a:chOff x="5828531" y="4033217"/>
            <a:chExt cx="881633" cy="1051967"/>
          </a:xfrm>
        </p:grpSpPr>
        <p:cxnSp>
          <p:nvCxnSpPr>
            <p:cNvPr id="5" name="直線接點 4"/>
            <p:cNvCxnSpPr/>
            <p:nvPr/>
          </p:nvCxnSpPr>
          <p:spPr>
            <a:xfrm>
              <a:off x="6228184" y="4293096"/>
              <a:ext cx="0" cy="5040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>
              <a:off x="6228184" y="4725144"/>
              <a:ext cx="432048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flipH="1">
              <a:off x="6228184" y="4365104"/>
              <a:ext cx="36004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6084168" y="4365104"/>
              <a:ext cx="0" cy="36004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6588224" y="4725144"/>
              <a:ext cx="0" cy="36004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6576814" y="4033217"/>
              <a:ext cx="0" cy="36004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5828531" y="4533850"/>
              <a:ext cx="288032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 flipV="1">
              <a:off x="6244977" y="4542581"/>
              <a:ext cx="465187" cy="7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 flipV="1">
            <a:off x="6346701" y="2017018"/>
            <a:ext cx="465187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6562725" y="2017018"/>
            <a:ext cx="1" cy="50405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V="1">
            <a:off x="6588224" y="5085184"/>
            <a:ext cx="1" cy="5760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6572250" y="3507110"/>
            <a:ext cx="1" cy="5760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/>
          <p:cNvGrpSpPr/>
          <p:nvPr/>
        </p:nvGrpSpPr>
        <p:grpSpPr>
          <a:xfrm>
            <a:off x="5796136" y="2487588"/>
            <a:ext cx="897235" cy="1051967"/>
            <a:chOff x="5796136" y="2487588"/>
            <a:chExt cx="897235" cy="1051967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6211391" y="2747467"/>
              <a:ext cx="0" cy="5040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flipH="1">
              <a:off x="6211391" y="2819475"/>
              <a:ext cx="36004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H="1">
              <a:off x="6211391" y="3179515"/>
              <a:ext cx="36004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6067375" y="2819475"/>
              <a:ext cx="0" cy="36004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6571431" y="3179515"/>
              <a:ext cx="0" cy="36004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560021" y="2487588"/>
              <a:ext cx="0" cy="36004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H="1" flipV="1">
              <a:off x="6228184" y="2996952"/>
              <a:ext cx="465187" cy="7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 flipV="1">
              <a:off x="5796136" y="2996952"/>
              <a:ext cx="249164" cy="7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線接點 39"/>
          <p:cNvCxnSpPr/>
          <p:nvPr/>
        </p:nvCxnSpPr>
        <p:spPr>
          <a:xfrm>
            <a:off x="5829276" y="2997746"/>
            <a:ext cx="9549" cy="15552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6660233" y="2996952"/>
            <a:ext cx="14401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804248" y="2564904"/>
            <a:ext cx="1" cy="43204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>
            <a:off x="6588225" y="2564904"/>
            <a:ext cx="21602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H="1" flipV="1">
            <a:off x="6762750" y="4562475"/>
            <a:ext cx="9525" cy="3969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6590159" y="4924425"/>
            <a:ext cx="21602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6641977" y="4542284"/>
            <a:ext cx="14401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 flipV="1">
            <a:off x="5364088" y="3717032"/>
            <a:ext cx="465187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H="1" flipV="1">
            <a:off x="6588224" y="3717032"/>
            <a:ext cx="465187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4932040" y="350100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in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7092280" y="357301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out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300192" y="162880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vdd</a:t>
            </a:r>
            <a:r>
              <a:rPr lang="en-US" altLang="zh-TW" b="1" dirty="0" smtClean="0">
                <a:solidFill>
                  <a:srgbClr val="00B0F0"/>
                </a:solidFill>
              </a:rPr>
              <a:t>!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6372200" y="594928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gnd</a:t>
            </a:r>
            <a:r>
              <a:rPr lang="en-US" altLang="zh-TW" b="1" dirty="0" smtClean="0">
                <a:solidFill>
                  <a:srgbClr val="00B0F0"/>
                </a:solidFill>
              </a:rPr>
              <a:t>!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65" name="等腰三角形 64"/>
          <p:cNvSpPr/>
          <p:nvPr/>
        </p:nvSpPr>
        <p:spPr>
          <a:xfrm rot="10800000">
            <a:off x="6444208" y="5661248"/>
            <a:ext cx="288032" cy="288032"/>
          </a:xfrm>
          <a:prstGeom prst="triangle">
            <a:avLst/>
          </a:prstGeom>
          <a:noFill/>
          <a:ln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6" name="直線單箭頭接點 65"/>
          <p:cNvCxnSpPr/>
          <p:nvPr/>
        </p:nvCxnSpPr>
        <p:spPr>
          <a:xfrm>
            <a:off x="899592" y="3933056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971600" y="5373216"/>
            <a:ext cx="86409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>
            <a:off x="899592" y="1988840"/>
            <a:ext cx="115212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>
            <a:off x="899592" y="3284984"/>
            <a:ext cx="230425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字方塊 78"/>
          <p:cNvSpPr txBox="1"/>
          <p:nvPr/>
        </p:nvSpPr>
        <p:spPr>
          <a:xfrm>
            <a:off x="179512" y="184482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FF0000"/>
                </a:solidFill>
              </a:rPr>
              <a:t>vdd</a:t>
            </a:r>
            <a:r>
              <a:rPr lang="en-US" altLang="zh-TW" b="1" dirty="0" smtClean="0">
                <a:solidFill>
                  <a:srgbClr val="FF0000"/>
                </a:solidFill>
              </a:rPr>
              <a:t>!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251520" y="3140968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out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467544" y="3789040"/>
            <a:ext cx="395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in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179512" y="522920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FF0000"/>
                </a:solidFill>
              </a:rPr>
              <a:t>gnd</a:t>
            </a:r>
            <a:r>
              <a:rPr lang="en-US" altLang="zh-TW" b="1" dirty="0" smtClean="0">
                <a:solidFill>
                  <a:srgbClr val="FF0000"/>
                </a:solidFill>
              </a:rPr>
              <a:t>!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4895528" y="404664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連線完之後，要定義腳位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這裡做個對照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27717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“</a:t>
            </a:r>
            <a:r>
              <a:rPr lang="en-US" altLang="zh-TW" dirty="0" err="1" smtClean="0"/>
              <a:t>L”able</a:t>
            </a:r>
            <a:endParaRPr lang="zh-TW" altLang="en-US" dirty="0"/>
          </a:p>
        </p:txBody>
      </p:sp>
      <p:pic>
        <p:nvPicPr>
          <p:cNvPr id="27651" name="Picture 3" descr="C:\Users\user\Desktop\layout lecture\label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433305" cy="3573016"/>
          </a:xfrm>
          <a:prstGeom prst="rect">
            <a:avLst/>
          </a:prstGeom>
          <a:noFill/>
        </p:spPr>
      </p:pic>
      <p:sp>
        <p:nvSpPr>
          <p:cNvPr id="6" name="橢圓 5"/>
          <p:cNvSpPr/>
          <p:nvPr/>
        </p:nvSpPr>
        <p:spPr>
          <a:xfrm>
            <a:off x="6300192" y="4509120"/>
            <a:ext cx="936104" cy="864096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652" name="Picture 4" descr="C:\Users\user\Desktop\layout lecture\label_lay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2736"/>
            <a:ext cx="1581150" cy="2933700"/>
          </a:xfrm>
          <a:prstGeom prst="rect">
            <a:avLst/>
          </a:prstGeom>
          <a:noFill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340768"/>
            <a:ext cx="2476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>
          <a:xfrm>
            <a:off x="6300192" y="2204864"/>
            <a:ext cx="332345" cy="36004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  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6444208" y="2564904"/>
            <a:ext cx="216024" cy="18722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0" y="4221088"/>
            <a:ext cx="42119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</a:rPr>
              <a:t>選擇</a:t>
            </a:r>
            <a:r>
              <a:rPr lang="en-US" altLang="zh-TW" b="1" dirty="0" smtClean="0">
                <a:solidFill>
                  <a:srgbClr val="FF0000"/>
                </a:solidFill>
              </a:rPr>
              <a:t>MX_TEXT(X:</a:t>
            </a:r>
            <a:r>
              <a:rPr lang="zh-TW" altLang="en-US" b="1" dirty="0" smtClean="0">
                <a:solidFill>
                  <a:srgbClr val="FF0000"/>
                </a:solidFill>
              </a:rPr>
              <a:t>根據你要打在哪層 </a:t>
            </a:r>
            <a:r>
              <a:rPr lang="en-US" altLang="zh-TW" b="1" dirty="0" smtClean="0">
                <a:solidFill>
                  <a:srgbClr val="FF0000"/>
                </a:solidFill>
              </a:rPr>
              <a:t>METAL</a:t>
            </a:r>
            <a:r>
              <a:rPr lang="zh-TW" altLang="en-US" b="1" dirty="0" smtClean="0">
                <a:solidFill>
                  <a:srgbClr val="FF0000"/>
                </a:solidFill>
              </a:rPr>
              <a:t>來選，例如要打在</a:t>
            </a:r>
            <a:r>
              <a:rPr lang="en-US" altLang="zh-TW" b="1" dirty="0" smtClean="0">
                <a:solidFill>
                  <a:srgbClr val="FF0000"/>
                </a:solidFill>
              </a:rPr>
              <a:t>Metal1 </a:t>
            </a:r>
            <a:r>
              <a:rPr lang="zh-TW" altLang="en-US" b="1" dirty="0" smtClean="0">
                <a:solidFill>
                  <a:srgbClr val="FF0000"/>
                </a:solidFill>
              </a:rPr>
              <a:t>就選</a:t>
            </a:r>
            <a:r>
              <a:rPr lang="en-US" altLang="zh-TW" b="1" dirty="0" smtClean="0">
                <a:solidFill>
                  <a:srgbClr val="FF0000"/>
                </a:solidFill>
              </a:rPr>
              <a:t>M1_TEXT</a:t>
            </a:r>
            <a:r>
              <a:rPr lang="zh-TW" altLang="en-US" b="1" dirty="0" smtClean="0">
                <a:solidFill>
                  <a:srgbClr val="FF0000"/>
                </a:solidFill>
              </a:rPr>
              <a:t>，打在</a:t>
            </a:r>
            <a:r>
              <a:rPr lang="en-US" altLang="zh-TW" b="1" dirty="0" smtClean="0">
                <a:solidFill>
                  <a:srgbClr val="FF0000"/>
                </a:solidFill>
              </a:rPr>
              <a:t>Metal2 </a:t>
            </a:r>
            <a:r>
              <a:rPr lang="zh-TW" altLang="en-US" b="1" dirty="0" smtClean="0">
                <a:solidFill>
                  <a:srgbClr val="FF0000"/>
                </a:solidFill>
              </a:rPr>
              <a:t>就選</a:t>
            </a:r>
            <a:r>
              <a:rPr lang="en-US" altLang="zh-TW" b="1" dirty="0" smtClean="0">
                <a:solidFill>
                  <a:srgbClr val="FF0000"/>
                </a:solidFill>
              </a:rPr>
              <a:t>M2_TEXT)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</a:rPr>
              <a:t>按</a:t>
            </a:r>
            <a:r>
              <a:rPr lang="en-US" altLang="zh-TW" b="1" dirty="0" smtClean="0">
                <a:solidFill>
                  <a:srgbClr val="FF0000"/>
                </a:solidFill>
              </a:rPr>
              <a:t>“L”</a:t>
            </a:r>
            <a:r>
              <a:rPr lang="zh-TW" altLang="en-US" b="1" dirty="0" smtClean="0">
                <a:solidFill>
                  <a:srgbClr val="FF0000"/>
                </a:solidFill>
              </a:rPr>
              <a:t>，在</a:t>
            </a:r>
            <a:r>
              <a:rPr lang="en-US" altLang="zh-TW" b="1" dirty="0" smtClean="0">
                <a:solidFill>
                  <a:srgbClr val="FF0000"/>
                </a:solidFill>
              </a:rPr>
              <a:t>Label </a:t>
            </a:r>
            <a:r>
              <a:rPr lang="zh-TW" altLang="en-US" b="1" dirty="0" smtClean="0">
                <a:solidFill>
                  <a:srgbClr val="FF0000"/>
                </a:solidFill>
              </a:rPr>
              <a:t>欄打上名稱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</a:rPr>
              <a:t>貼到正確的位置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注意：貼的時候，十字點必須落在</a:t>
            </a:r>
            <a:r>
              <a:rPr lang="en-US" altLang="zh-TW" b="1" dirty="0" smtClean="0">
                <a:solidFill>
                  <a:srgbClr val="FF0000"/>
                </a:solidFill>
              </a:rPr>
              <a:t>Metal</a:t>
            </a:r>
            <a:r>
              <a:rPr lang="zh-TW" altLang="en-US" b="1" dirty="0" smtClean="0">
                <a:solidFill>
                  <a:srgbClr val="FF0000"/>
                </a:solidFill>
              </a:rPr>
              <a:t>上才算是成功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07504" y="1628800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835696" y="980728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79712" y="1412776"/>
            <a:ext cx="2664296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012160" y="2708920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“</a:t>
            </a:r>
            <a:r>
              <a:rPr lang="en-US" altLang="zh-TW" dirty="0" err="1" smtClean="0"/>
              <a:t>L”able</a:t>
            </a:r>
            <a:endParaRPr lang="zh-TW" altLang="en-US" dirty="0"/>
          </a:p>
        </p:txBody>
      </p:sp>
      <p:pic>
        <p:nvPicPr>
          <p:cNvPr id="28674" name="Picture 2" descr="C:\Users\user\Desktop\layout lecture\label_ju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3028950" cy="3705225"/>
          </a:xfrm>
          <a:prstGeom prst="rect">
            <a:avLst/>
          </a:prstGeom>
          <a:noFill/>
        </p:spPr>
      </p:pic>
      <p:cxnSp>
        <p:nvCxnSpPr>
          <p:cNvPr id="19" name="直線單箭頭接點 18"/>
          <p:cNvCxnSpPr/>
          <p:nvPr/>
        </p:nvCxnSpPr>
        <p:spPr>
          <a:xfrm flipH="1">
            <a:off x="3275856" y="3501008"/>
            <a:ext cx="108012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187624" y="3284984"/>
            <a:ext cx="2088232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4427984" y="3356992"/>
            <a:ext cx="4392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此處可調整十字點的位置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31640" y="2276872"/>
            <a:ext cx="1944216" cy="216024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331640" y="2564904"/>
            <a:ext cx="1944216" cy="216024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3275856" y="2348880"/>
            <a:ext cx="108012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355976" y="2204864"/>
            <a:ext cx="4392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此處可調整字的大小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3347864" y="2636912"/>
            <a:ext cx="108012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4427984" y="2492896"/>
            <a:ext cx="4392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此處可調整字型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C:\Users\user\Desktop\layout lecture\polyc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038475" cy="3057525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4283968" y="1700808"/>
            <a:ext cx="439248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注意：由於晶片外部與晶片內部間訊號是透過金屬來傳遞，因此要給</a:t>
            </a:r>
            <a:r>
              <a:rPr lang="en-US" altLang="zh-TW" b="1" dirty="0" smtClean="0">
                <a:solidFill>
                  <a:srgbClr val="FF0000"/>
                </a:solidFill>
              </a:rPr>
              <a:t>POLY</a:t>
            </a:r>
            <a:r>
              <a:rPr lang="zh-TW" altLang="en-US" b="1" dirty="0" smtClean="0">
                <a:solidFill>
                  <a:srgbClr val="FF0000"/>
                </a:solidFill>
              </a:rPr>
              <a:t>打</a:t>
            </a:r>
            <a:r>
              <a:rPr lang="en-US" altLang="zh-TW" b="1" dirty="0" smtClean="0">
                <a:solidFill>
                  <a:srgbClr val="FF0000"/>
                </a:solidFill>
              </a:rPr>
              <a:t>pin</a:t>
            </a:r>
            <a:r>
              <a:rPr lang="zh-TW" altLang="en-US" b="1" dirty="0" smtClean="0">
                <a:solidFill>
                  <a:srgbClr val="FF0000"/>
                </a:solidFill>
              </a:rPr>
              <a:t>腳名稱時，不使用</a:t>
            </a:r>
            <a:r>
              <a:rPr lang="en-US" altLang="zh-TW" b="1" dirty="0" smtClean="0">
                <a:solidFill>
                  <a:srgbClr val="FF0000"/>
                </a:solidFill>
              </a:rPr>
              <a:t>PO_TEXT</a:t>
            </a:r>
            <a:r>
              <a:rPr lang="zh-TW" altLang="en-US" b="1" dirty="0" smtClean="0">
                <a:solidFill>
                  <a:srgbClr val="FF0000"/>
                </a:solidFill>
              </a:rPr>
              <a:t>，而是要透過</a:t>
            </a:r>
            <a:r>
              <a:rPr lang="en-US" altLang="zh-TW" b="1" dirty="0" smtClean="0">
                <a:solidFill>
                  <a:srgbClr val="FF0000"/>
                </a:solidFill>
              </a:rPr>
              <a:t>poly to metal1 </a:t>
            </a:r>
            <a:r>
              <a:rPr lang="zh-TW" altLang="en-US" b="1" dirty="0" smtClean="0">
                <a:solidFill>
                  <a:srgbClr val="FF0000"/>
                </a:solidFill>
              </a:rPr>
              <a:t>的</a:t>
            </a:r>
            <a:r>
              <a:rPr lang="en-US" altLang="zh-TW" b="1" dirty="0" smtClean="0">
                <a:solidFill>
                  <a:srgbClr val="FF0000"/>
                </a:solidFill>
              </a:rPr>
              <a:t>contact </a:t>
            </a:r>
            <a:r>
              <a:rPr lang="zh-TW" altLang="en-US" b="1" dirty="0" smtClean="0">
                <a:solidFill>
                  <a:srgbClr val="FF0000"/>
                </a:solidFill>
              </a:rPr>
              <a:t>，使用</a:t>
            </a:r>
            <a:r>
              <a:rPr lang="en-US" altLang="zh-TW" b="1" dirty="0" smtClean="0">
                <a:solidFill>
                  <a:srgbClr val="FF0000"/>
                </a:solidFill>
              </a:rPr>
              <a:t>M1_TEXT</a:t>
            </a:r>
            <a:r>
              <a:rPr lang="zh-TW" altLang="en-US" b="1" dirty="0" smtClean="0">
                <a:solidFill>
                  <a:srgbClr val="FF0000"/>
                </a:solidFill>
              </a:rPr>
              <a:t>來打</a:t>
            </a:r>
            <a:r>
              <a:rPr lang="en-US" altLang="zh-TW" b="1" dirty="0" err="1" smtClean="0">
                <a:solidFill>
                  <a:srgbClr val="FF0000"/>
                </a:solidFill>
              </a:rPr>
              <a:t>lable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1259632" y="3789040"/>
            <a:ext cx="576064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907704" y="3933056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&gt;0.12um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835696" y="3789040"/>
            <a:ext cx="0" cy="576064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796078" cy="168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線單箭頭接點 14"/>
          <p:cNvCxnSpPr/>
          <p:nvPr/>
        </p:nvCxnSpPr>
        <p:spPr>
          <a:xfrm flipH="1" flipV="1">
            <a:off x="3347864" y="3645024"/>
            <a:ext cx="1080120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4283968" y="4797152"/>
            <a:ext cx="0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5868144" y="5013176"/>
            <a:ext cx="0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7668344" y="5013176"/>
            <a:ext cx="0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923928" y="566124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CONT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508104" y="587727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PO1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164288" y="587727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ME1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Inverter</a:t>
            </a:r>
            <a:r>
              <a:rPr lang="zh-TW" altLang="en-US" dirty="0" smtClean="0"/>
              <a:t> </a:t>
            </a:r>
            <a:r>
              <a:rPr lang="en-US" altLang="zh-TW" dirty="0" smtClean="0"/>
              <a:t>layout </a:t>
            </a:r>
            <a:r>
              <a:rPr lang="zh-TW" altLang="en-US" dirty="0" smtClean="0"/>
              <a:t>完成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29698" name="Picture 2" descr="C:\Users\user\Desktop\layout lecture\inv_d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16968"/>
            <a:ext cx="4282511" cy="564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Work2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14059"/>
          <a:stretch>
            <a:fillRect/>
          </a:stretch>
        </p:blipFill>
        <p:spPr bwMode="auto">
          <a:xfrm>
            <a:off x="1115616" y="1844824"/>
            <a:ext cx="69850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1103" y="5096917"/>
            <a:ext cx="79200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dirty="0">
                <a:solidFill>
                  <a:srgbClr val="FF3300"/>
                </a:solidFill>
                <a:ea typeface="標楷體" pitchFamily="65" charset="-120"/>
              </a:rPr>
              <a:t>PMOS (W/L)=</a:t>
            </a:r>
            <a:r>
              <a:rPr kumimoji="0" lang="en-US" altLang="zh-TW" dirty="0" smtClean="0">
                <a:solidFill>
                  <a:srgbClr val="FF3300"/>
                </a:solidFill>
                <a:ea typeface="標楷體" pitchFamily="65" charset="-120"/>
              </a:rPr>
              <a:t>0.75um/0.18um</a:t>
            </a:r>
          </a:p>
          <a:p>
            <a:pPr algn="ctr">
              <a:spcBef>
                <a:spcPct val="50000"/>
              </a:spcBef>
            </a:pPr>
            <a:r>
              <a:rPr kumimoji="0" lang="en-US" altLang="zh-TW" dirty="0" smtClean="0">
                <a:solidFill>
                  <a:srgbClr val="FF3300"/>
                </a:solidFill>
                <a:ea typeface="標楷體" pitchFamily="65" charset="-120"/>
              </a:rPr>
              <a:t> </a:t>
            </a:r>
            <a:r>
              <a:rPr kumimoji="0" lang="en-US" altLang="zh-TW" dirty="0">
                <a:solidFill>
                  <a:srgbClr val="FF3300"/>
                </a:solidFill>
                <a:ea typeface="標楷體" pitchFamily="65" charset="-120"/>
              </a:rPr>
              <a:t>NMOS (W/L)=0.25um/0.18um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259632" y="13407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完成下面三張佈局圖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補充</a:t>
            </a:r>
            <a:r>
              <a:rPr lang="en-US" altLang="zh-TW" dirty="0" smtClean="0"/>
              <a:t>:Metal1 to Metal2 Via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1196752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dirty="0" smtClean="0"/>
          </a:p>
          <a:p>
            <a:endParaRPr lang="zh-TW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056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1400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>
            <a:off x="3563888" y="2996952"/>
            <a:ext cx="504056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067944" y="2996952"/>
            <a:ext cx="0" cy="432048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067944" y="4581128"/>
            <a:ext cx="1080120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4355976" y="4437112"/>
            <a:ext cx="0" cy="108012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211960" y="3068960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&gt;0.1um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427984" y="479715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=0.25um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940152" y="1556792"/>
            <a:ext cx="30243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要連接</a:t>
            </a:r>
            <a:r>
              <a:rPr lang="en-US" altLang="zh-TW" b="1" dirty="0" smtClean="0">
                <a:solidFill>
                  <a:srgbClr val="FF0000"/>
                </a:solidFill>
              </a:rPr>
              <a:t>Metal1</a:t>
            </a:r>
            <a:r>
              <a:rPr lang="zh-TW" altLang="en-US" b="1" dirty="0" smtClean="0">
                <a:solidFill>
                  <a:srgbClr val="FF0000"/>
                </a:solidFill>
              </a:rPr>
              <a:t>與</a:t>
            </a:r>
            <a:r>
              <a:rPr lang="en-US" altLang="zh-TW" b="1" dirty="0" smtClean="0">
                <a:solidFill>
                  <a:srgbClr val="FF0000"/>
                </a:solidFill>
              </a:rPr>
              <a:t>Metal2</a:t>
            </a:r>
            <a:r>
              <a:rPr lang="zh-TW" altLang="en-US" b="1" dirty="0" smtClean="0">
                <a:solidFill>
                  <a:srgbClr val="FF0000"/>
                </a:solidFill>
              </a:rPr>
              <a:t>必須通過</a:t>
            </a:r>
            <a:r>
              <a:rPr lang="en-US" altLang="zh-TW" b="1" dirty="0" smtClean="0">
                <a:solidFill>
                  <a:srgbClr val="FF0000"/>
                </a:solidFill>
              </a:rPr>
              <a:t>VIA1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依此類推，要連接</a:t>
            </a:r>
            <a:r>
              <a:rPr lang="en-US" altLang="zh-TW" b="1" dirty="0" smtClean="0">
                <a:solidFill>
                  <a:srgbClr val="FF0000"/>
                </a:solidFill>
              </a:rPr>
              <a:t>Metal2</a:t>
            </a:r>
            <a:r>
              <a:rPr lang="zh-TW" altLang="en-US" b="1" dirty="0" smtClean="0">
                <a:solidFill>
                  <a:srgbClr val="FF0000"/>
                </a:solidFill>
              </a:rPr>
              <a:t>與</a:t>
            </a:r>
            <a:r>
              <a:rPr lang="en-US" altLang="zh-TW" b="1" dirty="0" smtClean="0">
                <a:solidFill>
                  <a:srgbClr val="FF0000"/>
                </a:solidFill>
              </a:rPr>
              <a:t>Metal3</a:t>
            </a:r>
            <a:r>
              <a:rPr lang="zh-TW" altLang="en-US" b="1" dirty="0" smtClean="0">
                <a:solidFill>
                  <a:srgbClr val="FF0000"/>
                </a:solidFill>
              </a:rPr>
              <a:t>必須通過</a:t>
            </a:r>
            <a:r>
              <a:rPr lang="en-US" altLang="zh-TW" b="1" dirty="0" smtClean="0">
                <a:solidFill>
                  <a:srgbClr val="FF0000"/>
                </a:solidFill>
              </a:rPr>
              <a:t>VIA2</a:t>
            </a:r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139952" y="5661248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VIA1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691680" y="5733256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ME2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588224" y="5733256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ME1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Layout</a:t>
            </a:r>
            <a:r>
              <a:rPr lang="zh-TW" altLang="en-US" dirty="0" smtClean="0"/>
              <a:t> 環境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52928" cy="56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單箭頭接點 4"/>
          <p:cNvCxnSpPr/>
          <p:nvPr/>
        </p:nvCxnSpPr>
        <p:spPr>
          <a:xfrm flipH="1">
            <a:off x="2051720" y="1844824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843808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存檔   </a:t>
            </a:r>
            <a:r>
              <a:rPr lang="en-US" altLang="zh-TW" dirty="0" smtClean="0">
                <a:solidFill>
                  <a:srgbClr val="FFFF00"/>
                </a:solidFill>
              </a:rPr>
              <a:t>“F2”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2051720" y="2132856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843808" y="19888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全景   </a:t>
            </a:r>
            <a:r>
              <a:rPr lang="en-US" altLang="zh-TW" dirty="0" smtClean="0">
                <a:solidFill>
                  <a:srgbClr val="FFFF00"/>
                </a:solidFill>
              </a:rPr>
              <a:t>“ f 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2051720" y="2420888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843808" y="22768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Zoom in     “</a:t>
            </a:r>
            <a:r>
              <a:rPr lang="en-US" altLang="zh-TW" dirty="0" err="1" smtClean="0">
                <a:solidFill>
                  <a:srgbClr val="FFFF00"/>
                </a:solidFill>
              </a:rPr>
              <a:t>Ctrl+z</a:t>
            </a:r>
            <a:r>
              <a:rPr lang="en-US" altLang="zh-TW" dirty="0" smtClean="0">
                <a:solidFill>
                  <a:srgbClr val="FFFF00"/>
                </a:solidFill>
              </a:rPr>
              <a:t>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2051720" y="2780928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843808" y="26369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Zoom out   “</a:t>
            </a:r>
            <a:r>
              <a:rPr lang="en-US" altLang="zh-TW" dirty="0" err="1" smtClean="0">
                <a:solidFill>
                  <a:srgbClr val="FFFF00"/>
                </a:solidFill>
              </a:rPr>
              <a:t>Shift+z</a:t>
            </a:r>
            <a:r>
              <a:rPr lang="en-US" altLang="zh-TW" dirty="0" smtClean="0">
                <a:solidFill>
                  <a:srgbClr val="FFFF00"/>
                </a:solidFill>
              </a:rPr>
              <a:t>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2051720" y="3068960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843808" y="29249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延展   </a:t>
            </a:r>
            <a:r>
              <a:rPr lang="en-US" altLang="zh-TW" dirty="0" smtClean="0">
                <a:solidFill>
                  <a:srgbClr val="FFFF00"/>
                </a:solidFill>
              </a:rPr>
              <a:t>“ s 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2051720" y="3429000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843808" y="32849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複製</a:t>
            </a:r>
            <a:r>
              <a:rPr lang="en-US" altLang="zh-TW" dirty="0" smtClean="0">
                <a:solidFill>
                  <a:srgbClr val="FFFF00"/>
                </a:solidFill>
              </a:rPr>
              <a:t>   “c”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2051720" y="3717032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843808" y="35730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移動</a:t>
            </a:r>
            <a:r>
              <a:rPr lang="en-US" altLang="zh-TW" dirty="0" smtClean="0">
                <a:solidFill>
                  <a:srgbClr val="FFFF00"/>
                </a:solidFill>
              </a:rPr>
              <a:t>   “m”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2051720" y="4005064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843808" y="38610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刪除   </a:t>
            </a:r>
            <a:r>
              <a:rPr lang="en-US" altLang="zh-TW" dirty="0" smtClean="0">
                <a:solidFill>
                  <a:srgbClr val="FFFF00"/>
                </a:solidFill>
              </a:rPr>
              <a:t>“Delete”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2051720" y="4293096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843808" y="41490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復原上一步 </a:t>
            </a:r>
            <a:r>
              <a:rPr lang="en-US" altLang="zh-TW" dirty="0" smtClean="0">
                <a:solidFill>
                  <a:srgbClr val="FFFF00"/>
                </a:solidFill>
              </a:rPr>
              <a:t>“u”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2051720" y="4581128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2843808" y="44371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物件屬性</a:t>
            </a:r>
            <a:r>
              <a:rPr lang="en-US" altLang="zh-TW" dirty="0" smtClean="0">
                <a:solidFill>
                  <a:srgbClr val="FFFF00"/>
                </a:solidFill>
              </a:rPr>
              <a:t>   “q”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2051720" y="4941168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2843808" y="47971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呼叫元件 </a:t>
            </a:r>
            <a:r>
              <a:rPr lang="en-US" altLang="zh-TW" dirty="0" smtClean="0">
                <a:solidFill>
                  <a:srgbClr val="FFFF00"/>
                </a:solidFill>
              </a:rPr>
              <a:t>“ </a:t>
            </a:r>
            <a:r>
              <a:rPr lang="en-US" altLang="zh-TW" dirty="0" err="1" smtClean="0">
                <a:solidFill>
                  <a:srgbClr val="FFFF00"/>
                </a:solidFill>
              </a:rPr>
              <a:t>i</a:t>
            </a:r>
            <a:r>
              <a:rPr lang="en-US" altLang="zh-TW" dirty="0" smtClean="0">
                <a:solidFill>
                  <a:srgbClr val="FFFF00"/>
                </a:solidFill>
              </a:rPr>
              <a:t> 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2051720" y="5229200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843808" y="50851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連線</a:t>
            </a:r>
            <a:r>
              <a:rPr lang="en-US" altLang="zh-TW" dirty="0" smtClean="0">
                <a:solidFill>
                  <a:srgbClr val="FFFF00"/>
                </a:solidFill>
              </a:rPr>
              <a:t>   “p”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 flipH="1">
            <a:off x="2051720" y="5589240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2843808" y="54452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多邊形</a:t>
            </a:r>
            <a:r>
              <a:rPr lang="en-US" altLang="zh-TW" dirty="0" smtClean="0">
                <a:solidFill>
                  <a:srgbClr val="FFFF00"/>
                </a:solidFill>
              </a:rPr>
              <a:t>   “</a:t>
            </a:r>
            <a:r>
              <a:rPr lang="en-US" altLang="zh-TW" dirty="0" err="1" smtClean="0">
                <a:solidFill>
                  <a:srgbClr val="FFFF00"/>
                </a:solidFill>
              </a:rPr>
              <a:t>Shift+p</a:t>
            </a:r>
            <a:r>
              <a:rPr lang="en-US" altLang="zh-TW" dirty="0" smtClean="0">
                <a:solidFill>
                  <a:srgbClr val="FFFF00"/>
                </a:solidFill>
              </a:rPr>
              <a:t>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2051720" y="5877272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2843808" y="57332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打字</a:t>
            </a:r>
            <a:r>
              <a:rPr lang="en-US" altLang="zh-TW" dirty="0" smtClean="0">
                <a:solidFill>
                  <a:srgbClr val="FFFF00"/>
                </a:solidFill>
              </a:rPr>
              <a:t>   “ L 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 flipH="1">
            <a:off x="2051720" y="6165304"/>
            <a:ext cx="72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2843808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畫矩形  </a:t>
            </a:r>
            <a:r>
              <a:rPr lang="en-US" altLang="zh-TW" dirty="0" smtClean="0">
                <a:solidFill>
                  <a:srgbClr val="FFFF00"/>
                </a:solidFill>
              </a:rPr>
              <a:t>“ r 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36" name="直線單箭頭接點 35"/>
          <p:cNvCxnSpPr/>
          <p:nvPr/>
        </p:nvCxnSpPr>
        <p:spPr>
          <a:xfrm flipH="1">
            <a:off x="2051720" y="6453336"/>
            <a:ext cx="72008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2843808" y="6309320"/>
            <a:ext cx="3744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尺規  </a:t>
            </a:r>
            <a:r>
              <a:rPr lang="en-US" altLang="zh-TW" dirty="0" smtClean="0">
                <a:solidFill>
                  <a:srgbClr val="FF0000"/>
                </a:solidFill>
              </a:rPr>
              <a:t>“ k ”</a:t>
            </a:r>
            <a:r>
              <a:rPr lang="en-US" altLang="zh-TW" dirty="0" smtClean="0">
                <a:solidFill>
                  <a:srgbClr val="FFFF00"/>
                </a:solidFill>
              </a:rPr>
              <a:t>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95536" y="54868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材質選單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41" name="直線單箭頭接點 40"/>
          <p:cNvCxnSpPr/>
          <p:nvPr/>
        </p:nvCxnSpPr>
        <p:spPr>
          <a:xfrm>
            <a:off x="1043608" y="908720"/>
            <a:ext cx="0" cy="16561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6300192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Esc</a:t>
            </a:r>
            <a:r>
              <a:rPr lang="zh-TW" altLang="en-US" dirty="0" smtClean="0">
                <a:solidFill>
                  <a:srgbClr val="FFFF00"/>
                </a:solidFill>
              </a:rPr>
              <a:t>鍵 可以取消動作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設定游標移動間距</a:t>
            </a:r>
            <a:endParaRPr lang="zh-TW" altLang="en-US" dirty="0"/>
          </a:p>
        </p:txBody>
      </p:sp>
      <p:pic>
        <p:nvPicPr>
          <p:cNvPr id="4099" name="Picture 3" descr="C:\Users\user\Desktop\layout lecture\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24744"/>
            <a:ext cx="5210175" cy="51054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6508" r="15946"/>
          <a:stretch>
            <a:fillRect/>
          </a:stretch>
        </p:blipFill>
        <p:spPr bwMode="auto">
          <a:xfrm>
            <a:off x="107504" y="1052736"/>
            <a:ext cx="367240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0" y="3861048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Option</a:t>
            </a:r>
            <a:r>
              <a:rPr lang="en-US" altLang="zh-TW" dirty="0" err="1" smtClean="0">
                <a:solidFill>
                  <a:srgbClr val="FF0000"/>
                </a:solidFill>
                <a:sym typeface="Wingdings" pitchFamily="2" charset="2"/>
              </a:rPr>
              <a:t>Display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也可以按快捷建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e)</a:t>
            </a:r>
            <a:b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X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Snap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Spacing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輸入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0.001</a:t>
            </a:r>
            <a:b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Y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Snap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Spacing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 輸入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0.001</a:t>
            </a:r>
            <a:b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OK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2276872"/>
            <a:ext cx="2304256" cy="136815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/>
          <a:srcRect l="76572"/>
          <a:stretch>
            <a:fillRect/>
          </a:stretch>
        </p:blipFill>
        <p:spPr bwMode="auto">
          <a:xfrm>
            <a:off x="7558087" y="1629345"/>
            <a:ext cx="15859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 cstate="print"/>
          <a:srcRect r="3973"/>
          <a:stretch>
            <a:fillRect/>
          </a:stretch>
        </p:blipFill>
        <p:spPr bwMode="auto">
          <a:xfrm>
            <a:off x="2374900" y="1700783"/>
            <a:ext cx="525621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75" y="3501008"/>
            <a:ext cx="547211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群組 49"/>
          <p:cNvGrpSpPr/>
          <p:nvPr/>
        </p:nvGrpSpPr>
        <p:grpSpPr>
          <a:xfrm>
            <a:off x="0" y="1268760"/>
            <a:ext cx="2771800" cy="4531196"/>
            <a:chOff x="0" y="1418084"/>
            <a:chExt cx="2880320" cy="4689812"/>
          </a:xfrm>
        </p:grpSpPr>
        <p:grpSp>
          <p:nvGrpSpPr>
            <p:cNvPr id="14" name="群組 13"/>
            <p:cNvGrpSpPr/>
            <p:nvPr/>
          </p:nvGrpSpPr>
          <p:grpSpPr>
            <a:xfrm>
              <a:off x="896491" y="3822501"/>
              <a:ext cx="881633" cy="1051967"/>
              <a:chOff x="5828531" y="4033217"/>
              <a:chExt cx="881633" cy="1051967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6228184" y="4293096"/>
                <a:ext cx="0" cy="50405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15"/>
              <p:cNvCxnSpPr/>
              <p:nvPr/>
            </p:nvCxnSpPr>
            <p:spPr>
              <a:xfrm>
                <a:off x="6228184" y="4725144"/>
                <a:ext cx="432048" cy="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flipH="1">
                <a:off x="6228184" y="4365104"/>
                <a:ext cx="360040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6084168" y="4365104"/>
                <a:ext cx="0" cy="36004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6588224" y="4725144"/>
                <a:ext cx="0" cy="36004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6576814" y="4033217"/>
                <a:ext cx="0" cy="36004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flipH="1">
                <a:off x="5828531" y="4533850"/>
                <a:ext cx="288032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 flipH="1" flipV="1">
                <a:off x="6244977" y="4542581"/>
                <a:ext cx="465187" cy="7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線接點 22"/>
            <p:cNvCxnSpPr/>
            <p:nvPr/>
          </p:nvCxnSpPr>
          <p:spPr>
            <a:xfrm flipH="1" flipV="1">
              <a:off x="1414661" y="1806302"/>
              <a:ext cx="465187" cy="7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V="1">
              <a:off x="1630685" y="1826019"/>
              <a:ext cx="1" cy="50405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V="1">
              <a:off x="1656184" y="4874468"/>
              <a:ext cx="1" cy="57606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V="1">
              <a:off x="1640210" y="3296394"/>
              <a:ext cx="1" cy="57606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群組 26"/>
            <p:cNvGrpSpPr/>
            <p:nvPr/>
          </p:nvGrpSpPr>
          <p:grpSpPr>
            <a:xfrm>
              <a:off x="864096" y="2276872"/>
              <a:ext cx="897235" cy="1051967"/>
              <a:chOff x="5796136" y="2487588"/>
              <a:chExt cx="897235" cy="1051967"/>
            </a:xfrm>
          </p:grpSpPr>
          <p:cxnSp>
            <p:nvCxnSpPr>
              <p:cNvPr id="28" name="直線接點 27"/>
              <p:cNvCxnSpPr/>
              <p:nvPr/>
            </p:nvCxnSpPr>
            <p:spPr>
              <a:xfrm>
                <a:off x="6211391" y="2747467"/>
                <a:ext cx="0" cy="50405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單箭頭接點 28"/>
              <p:cNvCxnSpPr/>
              <p:nvPr/>
            </p:nvCxnSpPr>
            <p:spPr>
              <a:xfrm flipH="1">
                <a:off x="6211391" y="2819475"/>
                <a:ext cx="360040" cy="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 flipH="1">
                <a:off x="6211391" y="3179515"/>
                <a:ext cx="360040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>
                <a:off x="6067375" y="2819475"/>
                <a:ext cx="0" cy="36004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>
                <a:off x="6571431" y="3179515"/>
                <a:ext cx="0" cy="36004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>
                <a:off x="6560021" y="2487588"/>
                <a:ext cx="0" cy="36004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 flipH="1" flipV="1">
                <a:off x="6228184" y="2996952"/>
                <a:ext cx="465187" cy="7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 flipH="1" flipV="1">
                <a:off x="5796136" y="2996952"/>
                <a:ext cx="249164" cy="7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線接點 35"/>
            <p:cNvCxnSpPr/>
            <p:nvPr/>
          </p:nvCxnSpPr>
          <p:spPr>
            <a:xfrm>
              <a:off x="897236" y="2787030"/>
              <a:ext cx="9549" cy="155520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1728193" y="2786236"/>
              <a:ext cx="144015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1872208" y="2354188"/>
              <a:ext cx="1" cy="43204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H="1">
              <a:off x="1656185" y="2354188"/>
              <a:ext cx="21602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 flipV="1">
              <a:off x="1830710" y="4351759"/>
              <a:ext cx="9525" cy="39699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1658119" y="4713709"/>
              <a:ext cx="21602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1709937" y="4331568"/>
              <a:ext cx="144015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 flipV="1">
              <a:off x="432048" y="3506316"/>
              <a:ext cx="465187" cy="7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H="1" flipV="1">
              <a:off x="1656184" y="3506316"/>
              <a:ext cx="465187" cy="7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0" y="3290292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in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2160240" y="3362300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out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1368152" y="1418084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 smtClean="0">
                  <a:solidFill>
                    <a:srgbClr val="00B0F0"/>
                  </a:solidFill>
                </a:rPr>
                <a:t>vdd</a:t>
              </a:r>
              <a:r>
                <a:rPr lang="en-US" altLang="zh-TW" b="1" dirty="0" smtClean="0">
                  <a:solidFill>
                    <a:srgbClr val="00B0F0"/>
                  </a:solidFill>
                </a:rPr>
                <a:t>!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1440160" y="5738564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 smtClean="0">
                  <a:solidFill>
                    <a:srgbClr val="00B0F0"/>
                  </a:solidFill>
                </a:rPr>
                <a:t>gnd</a:t>
              </a:r>
              <a:r>
                <a:rPr lang="en-US" altLang="zh-TW" b="1" dirty="0" smtClean="0">
                  <a:solidFill>
                    <a:srgbClr val="00B0F0"/>
                  </a:solidFill>
                </a:rPr>
                <a:t>!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 rot="10800000">
              <a:off x="1512168" y="5450532"/>
              <a:ext cx="288032" cy="288032"/>
            </a:xfrm>
            <a:prstGeom prst="triangle">
              <a:avLst/>
            </a:prstGeom>
            <a:noFill/>
            <a:ln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4716016" y="36450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4788024" y="19168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out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4652392" y="16371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4644008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out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3686" t="4800"/>
          <a:stretch>
            <a:fillRect/>
          </a:stretch>
        </p:blipFill>
        <p:spPr bwMode="auto">
          <a:xfrm>
            <a:off x="2123728" y="1916832"/>
            <a:ext cx="4176713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4"/>
          <p:cNvSpPr>
            <a:spLocks noChangeArrowheads="1"/>
          </p:cNvSpPr>
          <p:nvPr/>
        </p:nvSpPr>
        <p:spPr bwMode="auto">
          <a:xfrm>
            <a:off x="2123728" y="188640"/>
            <a:ext cx="3671888" cy="1727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zh-TW" altLang="zh-TW">
              <a:latin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28184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NWELL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28184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Polysilicon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35688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 Diffusion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35688" y="41490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 Diffusion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35688" y="45091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Contact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35688" y="54452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52928" cy="56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067944" y="22768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FF00"/>
                </a:solidFill>
              </a:rPr>
              <a:t>P Substrate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繪製</a:t>
            </a:r>
            <a:r>
              <a:rPr lang="en-US" altLang="zh-TW" dirty="0" smtClean="0"/>
              <a:t>NMOS(1/10)</a:t>
            </a:r>
            <a:endParaRPr lang="zh-TW" altLang="en-US" dirty="0"/>
          </a:p>
        </p:txBody>
      </p:sp>
      <p:pic>
        <p:nvPicPr>
          <p:cNvPr id="5122" name="Picture 2" descr="C:\Users\user\Desktop\layout lecture\cont_1.png"/>
          <p:cNvPicPr>
            <a:picLocks noChangeAspect="1" noChangeArrowheads="1"/>
          </p:cNvPicPr>
          <p:nvPr/>
        </p:nvPicPr>
        <p:blipFill>
          <a:blip r:embed="rId2" cstate="print"/>
          <a:srcRect t="49518" b="30122"/>
          <a:stretch>
            <a:fillRect/>
          </a:stretch>
        </p:blipFill>
        <p:spPr bwMode="auto">
          <a:xfrm>
            <a:off x="0" y="1268760"/>
            <a:ext cx="1562100" cy="1656184"/>
          </a:xfrm>
          <a:prstGeom prst="rect">
            <a:avLst/>
          </a:prstGeom>
          <a:noFill/>
        </p:spPr>
      </p:pic>
      <p:pic>
        <p:nvPicPr>
          <p:cNvPr id="5123" name="Picture 3" descr="C:\Users\user\Desktop\layout lecture\cont_2.png"/>
          <p:cNvPicPr>
            <a:picLocks noChangeAspect="1" noChangeArrowheads="1"/>
          </p:cNvPicPr>
          <p:nvPr/>
        </p:nvPicPr>
        <p:blipFill>
          <a:blip r:embed="rId3" cstate="print"/>
          <a:srcRect l="28189" t="24967" r="22738" b="21410"/>
          <a:stretch>
            <a:fillRect/>
          </a:stretch>
        </p:blipFill>
        <p:spPr bwMode="auto">
          <a:xfrm>
            <a:off x="1835696" y="1268760"/>
            <a:ext cx="5832648" cy="4330378"/>
          </a:xfrm>
          <a:prstGeom prst="rect">
            <a:avLst/>
          </a:prstGeom>
          <a:noFill/>
        </p:spPr>
      </p:pic>
      <p:cxnSp>
        <p:nvCxnSpPr>
          <p:cNvPr id="7" name="直線單箭頭接點 6"/>
          <p:cNvCxnSpPr/>
          <p:nvPr/>
        </p:nvCxnSpPr>
        <p:spPr>
          <a:xfrm>
            <a:off x="3059832" y="4797152"/>
            <a:ext cx="3024336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923928" y="436510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=0.23um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3347864" y="1916832"/>
            <a:ext cx="8384" cy="303272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419872" y="299695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=0.23um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483768" y="58052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注意：</a:t>
            </a:r>
            <a:r>
              <a:rPr lang="en-US" altLang="zh-TW" dirty="0" smtClean="0">
                <a:solidFill>
                  <a:srgbClr val="FF0000"/>
                </a:solidFill>
              </a:rPr>
              <a:t>contact</a:t>
            </a:r>
            <a:r>
              <a:rPr lang="zh-TW" altLang="en-US" dirty="0" smtClean="0">
                <a:solidFill>
                  <a:srgbClr val="FF0000"/>
                </a:solidFill>
              </a:rPr>
              <a:t>尺寸為固定大小，不能多也不能少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234888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</a:rPr>
              <a:t>選</a:t>
            </a:r>
            <a:r>
              <a:rPr lang="en-US" altLang="zh-TW" b="1" dirty="0" smtClean="0">
                <a:solidFill>
                  <a:srgbClr val="FF0000"/>
                </a:solidFill>
              </a:rPr>
              <a:t>“CONT”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3645024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</a:rPr>
              <a:t>按</a:t>
            </a:r>
            <a:r>
              <a:rPr lang="en-US" altLang="zh-TW" b="1" dirty="0" smtClean="0">
                <a:solidFill>
                  <a:srgbClr val="FF0000"/>
                </a:solidFill>
              </a:rPr>
              <a:t>“R”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31840" y="1412776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</a:rPr>
              <a:t>畫出</a:t>
            </a:r>
            <a:r>
              <a:rPr lang="en-US" altLang="zh-TW" b="1" dirty="0" smtClean="0">
                <a:solidFill>
                  <a:srgbClr val="FF0000"/>
                </a:solidFill>
              </a:rPr>
              <a:t>0.23X0.23</a:t>
            </a:r>
            <a:r>
              <a:rPr lang="zh-TW" altLang="en-US" b="1" dirty="0" smtClean="0">
                <a:solidFill>
                  <a:srgbClr val="FF0000"/>
                </a:solidFill>
              </a:rPr>
              <a:t>的矩形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11253</TotalTime>
  <Words>876</Words>
  <Application>Microsoft Office PowerPoint</Application>
  <PresentationFormat>如螢幕大小 (4:3)</PresentationFormat>
  <Paragraphs>182</Paragraphs>
  <Slides>36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匯合</vt:lpstr>
      <vt:lpstr>Layout 佈局</vt:lpstr>
      <vt:lpstr>調整復原次數</vt:lpstr>
      <vt:lpstr>建立cell</vt:lpstr>
      <vt:lpstr>Layout 環境</vt:lpstr>
      <vt:lpstr>設定游標移動間距</vt:lpstr>
      <vt:lpstr>投影片 6</vt:lpstr>
      <vt:lpstr>投影片 7</vt:lpstr>
      <vt:lpstr>投影片 8</vt:lpstr>
      <vt:lpstr>繪製NMOS(1/10)</vt:lpstr>
      <vt:lpstr>繪製NMOS(2/10)</vt:lpstr>
      <vt:lpstr>繪製NMOS(3/10)</vt:lpstr>
      <vt:lpstr>繪製NMOS(4/10)</vt:lpstr>
      <vt:lpstr>繪製NMOS(5/10)</vt:lpstr>
      <vt:lpstr>繪製NMOS(6/10)</vt:lpstr>
      <vt:lpstr>繪製NMOS(7/10)</vt:lpstr>
      <vt:lpstr>繪製NMOS(8/10)</vt:lpstr>
      <vt:lpstr>繪製NMOS(9/10)</vt:lpstr>
      <vt:lpstr>繪製NMOS(10/10)</vt:lpstr>
      <vt:lpstr>投影片 19</vt:lpstr>
      <vt:lpstr>PMOS</vt:lpstr>
      <vt:lpstr>呼叫元件(“I”nstance)</vt:lpstr>
      <vt:lpstr>呼叫元件(“I”nstance)</vt:lpstr>
      <vt:lpstr>投影片 23</vt:lpstr>
      <vt:lpstr>投影片 24</vt:lpstr>
      <vt:lpstr>投影片 25</vt:lpstr>
      <vt:lpstr>投影片 26</vt:lpstr>
      <vt:lpstr>投影片 27</vt:lpstr>
      <vt:lpstr>投影片 28</vt:lpstr>
      <vt:lpstr>連線</vt:lpstr>
      <vt:lpstr>投影片 30</vt:lpstr>
      <vt:lpstr>“L”able</vt:lpstr>
      <vt:lpstr>“L”able</vt:lpstr>
      <vt:lpstr>投影片 33</vt:lpstr>
      <vt:lpstr>Inverter layout 完成!</vt:lpstr>
      <vt:lpstr>Work2</vt:lpstr>
      <vt:lpstr>補充:Metal1 to Metal2 Via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10-bit 50-MS/s SAR ADC With a Monotonic Capacitor Switching Procedure</dc:title>
  <dc:creator>user</dc:creator>
  <cp:lastModifiedBy>User</cp:lastModifiedBy>
  <cp:revision>371</cp:revision>
  <dcterms:created xsi:type="dcterms:W3CDTF">2012-07-11T01:24:34Z</dcterms:created>
  <dcterms:modified xsi:type="dcterms:W3CDTF">2014-10-01T05:48:03Z</dcterms:modified>
</cp:coreProperties>
</file>